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71" r:id="rId6"/>
    <p:sldId id="270" r:id="rId7"/>
    <p:sldId id="260" r:id="rId8"/>
    <p:sldId id="261" r:id="rId9"/>
    <p:sldId id="262" r:id="rId10"/>
    <p:sldId id="272" r:id="rId11"/>
    <p:sldId id="265" r:id="rId12"/>
    <p:sldId id="266" r:id="rId13"/>
    <p:sldId id="267" r:id="rId14"/>
    <p:sldId id="269" r:id="rId15"/>
    <p:sldId id="264" r:id="rId16"/>
  </p:sldIdLst>
  <p:sldSz cx="6858000" cy="9144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0F2"/>
    <a:srgbClr val="E2E5EA"/>
    <a:srgbClr val="D5DAE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45" autoAdjust="0"/>
  </p:normalViewPr>
  <p:slideViewPr>
    <p:cSldViewPr>
      <p:cViewPr>
        <p:scale>
          <a:sx n="100" d="100"/>
          <a:sy n="100" d="100"/>
        </p:scale>
        <p:origin x="-1016" y="153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7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1863C5B-C49E-41FC-A8C8-873251F38188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627928F-E567-47BC-B21F-4049D1AE42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2E7B4EC-3A7C-44E8-BE51-0964D7881163}" type="datetimeFigureOut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70B4EF3-5F70-4FF6-A872-8EC0BC27A69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84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9F5F02-C1C4-4E5E-99CC-2D1C4F156E2A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B23B41-AD5D-49FF-9FB1-7562AC34B890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A14C8-D306-4A32-8222-10E94B38F9AE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C654C-013E-4718-ADE7-DCCC89B4641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1BF1-F7BA-4981-A0DB-5FA929D370B5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C8E22-05F7-4ED1-AC89-DFB56D0ECB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69769-B452-4270-8E0D-1AB1E8A76746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0BFFA-66E4-46A9-A5FA-8591857870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33005-6A6E-463E-B243-B4C8D20E8750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2510C-0A2D-4A4D-A9CE-4DD48E08D47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7EDB3-CA26-4CB7-A41A-50B1740F62E4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34D6B-E445-4040-A781-CF37486BD5A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17EE9-9E4F-4251-850E-8F1B189C7146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0128D-6EAC-4143-B5D6-613A7DBBB70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946C6-BD56-4ADF-9141-19D383D180EF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66A75-57D7-41FE-BC6D-259805F8FB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9B249-3F0B-49BC-ACCC-7E335891365A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45335-E5A0-4A7C-B3B5-C6DB9A8ED9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00802-6D38-4F76-9E12-911CFA6F172D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207EC-017C-471B-A0F4-02CEF0BCF9A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3DEF7-A694-4CD2-BE5E-1AC05C631CF4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9DEE-BCD0-4863-910E-EF62A14EB0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8389A-6ADC-493C-988A-6C2AE01F1BC7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BEDAA-8438-49EC-BEA3-C3E57CC220F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7C596F-0196-4362-920B-FD59D9C44C51}" type="datetime1">
              <a:rPr lang="zh-TW" altLang="en-US"/>
              <a:pPr>
                <a:defRPr/>
              </a:pPr>
              <a:t>2014/5/8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6DBB1A2-3ADB-497B-8B76-308865B8726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holylight.org.tw/web/brief.asp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9" descr="\\Backup-server\同工協同_一般文件區\海報圖樣(有聖光logo)\A3-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468313"/>
            <a:ext cx="5905500" cy="820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764704" y="611560"/>
            <a:ext cx="5328592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600" dirty="0" smtClean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accent6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華康隸書體W7(P)" pitchFamily="2" charset="-120"/>
                <a:ea typeface="華康隸書體W7(P)" pitchFamily="2" charset="-120"/>
              </a:rPr>
              <a:t>推廣教育中心</a:t>
            </a:r>
            <a:endParaRPr kumimoji="0" lang="zh-TW" altLang="en-US" sz="6600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824794" y="2357422"/>
            <a:ext cx="877163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華康粗明體" pitchFamily="49" charset="-120"/>
                <a:ea typeface="華康粗明體" pitchFamily="49" charset="-120"/>
              </a:rPr>
              <a:t>學</a:t>
            </a:r>
            <a:endParaRPr kumimoji="0" lang="en-US" altLang="zh-TW" sz="5400" dirty="0" smtClean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華康粗明體" pitchFamily="49" charset="-120"/>
              <a:ea typeface="華康粗明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華康粗明體" pitchFamily="49" charset="-120"/>
                <a:ea typeface="華康粗明體" pitchFamily="49" charset="-120"/>
              </a:rPr>
              <a:t>生</a:t>
            </a:r>
            <a:endParaRPr kumimoji="0" lang="en-US" altLang="zh-TW" sz="5400" dirty="0" smtClean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華康粗明體" pitchFamily="49" charset="-120"/>
              <a:ea typeface="華康粗明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華康粗明體" pitchFamily="49" charset="-120"/>
                <a:ea typeface="華康粗明體" pitchFamily="49" charset="-120"/>
              </a:rPr>
              <a:t>指</a:t>
            </a:r>
            <a:endParaRPr kumimoji="0" lang="en-US" altLang="zh-TW" sz="5400" dirty="0" smtClean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華康粗明體" pitchFamily="49" charset="-120"/>
              <a:ea typeface="華康粗明體" pitchFamily="49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400" dirty="0" smtClean="0">
                <a:ln w="18415" cmpd="sng">
                  <a:solidFill>
                    <a:srgbClr val="0070C0"/>
                  </a:solidFill>
                  <a:prstDash val="solid"/>
                </a:ln>
                <a:solidFill>
                  <a:srgbClr val="0070C0"/>
                </a:solidFill>
                <a:latin typeface="華康粗明體" pitchFamily="49" charset="-120"/>
                <a:ea typeface="華康粗明體" pitchFamily="49" charset="-120"/>
              </a:rPr>
              <a:t>南</a:t>
            </a:r>
            <a:endParaRPr kumimoji="0" lang="zh-TW" altLang="en-US" sz="5400" dirty="0">
              <a:ln w="18415" cmpd="sng">
                <a:solidFill>
                  <a:srgbClr val="0070C0"/>
                </a:solidFill>
                <a:prstDash val="solid"/>
              </a:ln>
              <a:solidFill>
                <a:srgbClr val="0070C0"/>
              </a:solidFill>
              <a:latin typeface="華康粗明體" pitchFamily="49" charset="-120"/>
              <a:ea typeface="華康粗明體" pitchFamily="49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005064" y="6660232"/>
            <a:ext cx="2280886" cy="11849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zh-TW" altLang="en-US" sz="2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+mn-ea"/>
                <a:ea typeface="+mn-ea"/>
              </a:rPr>
              <a:t>學號</a:t>
            </a:r>
            <a:r>
              <a:rPr kumimoji="0" lang="zh-TW" altLang="en-US" sz="2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+mn-ea"/>
                <a:ea typeface="+mn-ea"/>
              </a:rPr>
              <a:t>：</a:t>
            </a:r>
            <a:endParaRPr kumimoji="0" lang="en-US" altLang="zh-TW" sz="2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+mn-ea"/>
              <a:ea typeface="+mn-ea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+mn-ea"/>
                <a:ea typeface="+mn-ea"/>
              </a:rPr>
              <a:t>姓名：</a:t>
            </a:r>
            <a:endParaRPr kumimoji="0" lang="en-US" altLang="zh-TW" sz="22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+mn-ea"/>
              <a:ea typeface="+mn-ea"/>
            </a:endParaRPr>
          </a:p>
        </p:txBody>
      </p:sp>
      <p:cxnSp>
        <p:nvCxnSpPr>
          <p:cNvPr id="22" name="直線接點 21"/>
          <p:cNvCxnSpPr/>
          <p:nvPr/>
        </p:nvCxnSpPr>
        <p:spPr>
          <a:xfrm>
            <a:off x="4868863" y="7740650"/>
            <a:ext cx="12969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>
            <a:off x="4868863" y="7164388"/>
            <a:ext cx="12969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8</a:t>
            </a:r>
            <a:endParaRPr lang="zh-TW" altLang="en-US" dirty="0"/>
          </a:p>
        </p:txBody>
      </p:sp>
      <p:sp>
        <p:nvSpPr>
          <p:cNvPr id="11267" name="矩形 2"/>
          <p:cNvSpPr>
            <a:spLocks noChangeArrowheads="1"/>
          </p:cNvSpPr>
          <p:nvPr/>
        </p:nvSpPr>
        <p:spPr bwMode="auto">
          <a:xfrm>
            <a:off x="620713" y="2268538"/>
            <a:ext cx="22621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柒、全年重點行事曆</a:t>
            </a:r>
          </a:p>
        </p:txBody>
      </p:sp>
      <p:pic>
        <p:nvPicPr>
          <p:cNvPr id="11268" name="Picture 6" descr="C:\Documents and Settings\user\Local Settings\Temporary Internet Files\Content.IE5\K5UZKT67\MC90028730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175" y="395288"/>
            <a:ext cx="540067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文字方塊 8"/>
          <p:cNvSpPr txBox="1">
            <a:spLocks noChangeArrowheads="1"/>
          </p:cNvSpPr>
          <p:nvPr/>
        </p:nvSpPr>
        <p:spPr bwMode="auto">
          <a:xfrm>
            <a:off x="620713" y="2843213"/>
            <a:ext cx="5616575" cy="5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>
                <a:latin typeface="Calibri" pitchFamily="34" charset="0"/>
              </a:rPr>
              <a:t>１～２月　招生期</a:t>
            </a:r>
            <a:endParaRPr kumimoji="0" lang="en-US" altLang="zh-TW">
              <a:latin typeface="Calibri" pitchFamily="34" charset="0"/>
            </a:endParaRPr>
          </a:p>
          <a:p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２月下旬　春季班開始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＊開課第一週加退選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＊３月３１日前提出畢結業申請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＊４月第一週放春假　</a:t>
            </a:r>
            <a:endParaRPr kumimoji="0" lang="en-US" altLang="zh-TW">
              <a:latin typeface="Calibri" pitchFamily="34" charset="0"/>
            </a:endParaRPr>
          </a:p>
          <a:p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５～６月　招生期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＊６月中旬畢業典禮</a:t>
            </a:r>
            <a:endParaRPr kumimoji="0" lang="en-US" altLang="zh-TW">
              <a:latin typeface="Calibri" pitchFamily="34" charset="0"/>
            </a:endParaRPr>
          </a:p>
          <a:p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６月下旬　夏季班開始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＊開課第一週加退選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８～９月　招生期</a:t>
            </a:r>
            <a:endParaRPr kumimoji="0" lang="en-US" altLang="zh-TW">
              <a:latin typeface="Calibri" pitchFamily="34" charset="0"/>
            </a:endParaRPr>
          </a:p>
          <a:p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９月下旬　秋季班開始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＊開課第一週加退選</a:t>
            </a:r>
            <a:endParaRPr kumimoji="0" lang="en-US" altLang="zh-TW">
              <a:latin typeface="Calibri" pitchFamily="34" charset="0"/>
            </a:endParaRPr>
          </a:p>
          <a:p>
            <a:r>
              <a:rPr kumimoji="0" lang="zh-TW" altLang="en-US">
                <a:latin typeface="Calibri" pitchFamily="34" charset="0"/>
              </a:rPr>
              <a:t>　　　　　＊１２月第四週放聖誕假　</a:t>
            </a:r>
            <a:endParaRPr kumimoji="0" lang="en-US" altLang="zh-TW">
              <a:latin typeface="Calibri" pitchFamily="34" charset="0"/>
            </a:endParaRPr>
          </a:p>
          <a:p>
            <a:endParaRPr kumimoji="0" lang="zh-TW" alt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C:\Documents and Settings\user\Local Settings\Temporary Internet Files\Content.IE5\8TYNK56F\MC90023717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95288"/>
            <a:ext cx="576103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矩形 8"/>
          <p:cNvSpPr>
            <a:spLocks noChangeArrowheads="1"/>
          </p:cNvSpPr>
          <p:nvPr/>
        </p:nvSpPr>
        <p:spPr bwMode="auto">
          <a:xfrm>
            <a:off x="476250" y="2051050"/>
            <a:ext cx="1757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捌、學院資源</a:t>
            </a:r>
            <a:r>
              <a:rPr kumimoji="0" lang="en-US" altLang="zh-TW" b="1">
                <a:latin typeface="Calibri" pitchFamily="34" charset="0"/>
              </a:rPr>
              <a:t>-1</a:t>
            </a:r>
            <a:endParaRPr kumimoji="0" lang="zh-TW" altLang="en-US" b="1">
              <a:latin typeface="Calibri" pitchFamily="34" charset="0"/>
            </a:endParaRPr>
          </a:p>
        </p:txBody>
      </p:sp>
      <p:sp>
        <p:nvSpPr>
          <p:cNvPr id="12292" name="矩形 9"/>
          <p:cNvSpPr>
            <a:spLocks noChangeArrowheads="1"/>
          </p:cNvSpPr>
          <p:nvPr/>
        </p:nvSpPr>
        <p:spPr bwMode="auto">
          <a:xfrm>
            <a:off x="2852738" y="2484438"/>
            <a:ext cx="1152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書　　房</a:t>
            </a:r>
          </a:p>
        </p:txBody>
      </p:sp>
      <p:sp>
        <p:nvSpPr>
          <p:cNvPr id="12293" name="矩形 10"/>
          <p:cNvSpPr>
            <a:spLocks noChangeArrowheads="1"/>
          </p:cNvSpPr>
          <p:nvPr/>
        </p:nvSpPr>
        <p:spPr bwMode="auto">
          <a:xfrm>
            <a:off x="476250" y="3059113"/>
            <a:ext cx="5832475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一、服務項目：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</a:t>
            </a:r>
            <a:r>
              <a:rPr kumimoji="0" lang="en-US" altLang="zh-TW" sz="1700">
                <a:latin typeface="Calibri" pitchFamily="34" charset="0"/>
              </a:rPr>
              <a:t>1.</a:t>
            </a:r>
            <a:r>
              <a:rPr kumimoji="0" lang="zh-TW" altLang="en-US" sz="1700">
                <a:latin typeface="Calibri" pitchFamily="34" charset="0"/>
              </a:rPr>
              <a:t>提供各出版社新書書訊、教科書、各種屬靈書籍、聖經、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詩歌本、影音品、禮品、卡片 主日學教材、聖餐用品、   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奉獻袋、聖經工具及軟體光碟</a:t>
            </a:r>
            <a:r>
              <a:rPr kumimoji="0" lang="en-US" altLang="zh-TW" sz="1700">
                <a:latin typeface="Calibri" pitchFamily="34" charset="0"/>
              </a:rPr>
              <a:t>…</a:t>
            </a:r>
            <a:r>
              <a:rPr kumimoji="0" lang="zh-TW" altLang="en-US" sz="1700">
                <a:latin typeface="Calibri" pitchFamily="34" charset="0"/>
              </a:rPr>
              <a:t>等。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</a:t>
            </a:r>
            <a:r>
              <a:rPr kumimoji="0" lang="en-US" altLang="zh-TW" sz="1700">
                <a:latin typeface="Calibri" pitchFamily="34" charset="0"/>
              </a:rPr>
              <a:t>2.</a:t>
            </a:r>
            <a:r>
              <a:rPr kumimoji="0" lang="zh-TW" altLang="en-US" sz="1700">
                <a:latin typeface="Calibri" pitchFamily="34" charset="0"/>
              </a:rPr>
              <a:t>提供書籍諮詢及代售郵票、文具等。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</a:t>
            </a:r>
            <a:r>
              <a:rPr kumimoji="0" lang="en-US" altLang="zh-TW" sz="1700">
                <a:latin typeface="Calibri" pitchFamily="34" charset="0"/>
              </a:rPr>
              <a:t>3.</a:t>
            </a:r>
            <a:r>
              <a:rPr kumimoji="0" lang="zh-TW" altLang="en-US" sz="1700">
                <a:latin typeface="Calibri" pitchFamily="34" charset="0"/>
              </a:rPr>
              <a:t>配合各出版社之特價活動、週年慶活動。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</a:t>
            </a:r>
            <a:r>
              <a:rPr kumimoji="0" lang="en-US" altLang="zh-TW" sz="1700">
                <a:latin typeface="Calibri" pitchFamily="34" charset="0"/>
              </a:rPr>
              <a:t>4.</a:t>
            </a:r>
            <a:r>
              <a:rPr kumimoji="0" lang="zh-TW" altLang="en-US" sz="1700">
                <a:latin typeface="Calibri" pitchFamily="34" charset="0"/>
              </a:rPr>
              <a:t>配合各教派慶典、營會、研討會</a:t>
            </a:r>
            <a:r>
              <a:rPr kumimoji="0" lang="en-US" altLang="zh-TW" sz="1700">
                <a:latin typeface="Calibri" pitchFamily="34" charset="0"/>
              </a:rPr>
              <a:t>…</a:t>
            </a:r>
            <a:r>
              <a:rPr kumimoji="0" lang="zh-TW" altLang="en-US" sz="1700">
                <a:latin typeface="Calibri" pitchFamily="34" charset="0"/>
              </a:rPr>
              <a:t>等之活動書攤。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二、服務時間：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週一至週五上午</a:t>
            </a:r>
            <a:r>
              <a:rPr kumimoji="0" lang="en-US" altLang="zh-TW" sz="1700">
                <a:latin typeface="Calibri" pitchFamily="34" charset="0"/>
              </a:rPr>
              <a:t>9:00</a:t>
            </a:r>
            <a:r>
              <a:rPr kumimoji="0" lang="zh-TW" altLang="en-US" sz="1700">
                <a:latin typeface="Calibri" pitchFamily="34" charset="0"/>
              </a:rPr>
              <a:t>～晚上</a:t>
            </a:r>
            <a:r>
              <a:rPr kumimoji="0" lang="en-US" altLang="zh-TW" sz="1700">
                <a:latin typeface="Calibri" pitchFamily="34" charset="0"/>
              </a:rPr>
              <a:t>9:00</a:t>
            </a: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 週六、日及國定假日休息。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三、優惠辦法：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</a:t>
            </a:r>
            <a:r>
              <a:rPr kumimoji="0" lang="en-US" altLang="zh-TW" sz="1700">
                <a:latin typeface="Calibri" pitchFamily="34" charset="0"/>
              </a:rPr>
              <a:t>1.</a:t>
            </a:r>
            <a:r>
              <a:rPr kumimoji="0" lang="zh-TW" altLang="en-US" sz="1700">
                <a:latin typeface="Calibri" pitchFamily="34" charset="0"/>
              </a:rPr>
              <a:t>推廣教育中心學員購書享八五折。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</a:t>
            </a:r>
            <a:r>
              <a:rPr kumimoji="0" lang="en-US" altLang="zh-TW" sz="1700">
                <a:latin typeface="Calibri" pitchFamily="34" charset="0"/>
              </a:rPr>
              <a:t>2.</a:t>
            </a:r>
            <a:r>
              <a:rPr kumimoji="0" lang="zh-TW" altLang="en-US" sz="1700">
                <a:latin typeface="Calibri" pitchFamily="34" charset="0"/>
              </a:rPr>
              <a:t>影音品、詩歌本、禮品一律九折。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四、書房備有圖書禮券，歡迎購買，恕不折扣。以圖書禮券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購買商品時，必須一次使用完畢，不得分次購買亦不得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兌換現金。</a:t>
            </a: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9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矩形 5"/>
          <p:cNvSpPr>
            <a:spLocks noChangeArrowheads="1"/>
          </p:cNvSpPr>
          <p:nvPr/>
        </p:nvSpPr>
        <p:spPr bwMode="auto">
          <a:xfrm>
            <a:off x="2492375" y="2339975"/>
            <a:ext cx="1944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圖　　書　　館</a:t>
            </a:r>
          </a:p>
        </p:txBody>
      </p:sp>
      <p:sp>
        <p:nvSpPr>
          <p:cNvPr id="13315" name="矩形 11"/>
          <p:cNvSpPr>
            <a:spLocks noChangeArrowheads="1"/>
          </p:cNvSpPr>
          <p:nvPr/>
        </p:nvSpPr>
        <p:spPr bwMode="auto">
          <a:xfrm>
            <a:off x="476250" y="2627313"/>
            <a:ext cx="13922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>
                <a:latin typeface="Calibri" pitchFamily="34" charset="0"/>
              </a:rPr>
              <a:t>圖書館規則 </a:t>
            </a:r>
          </a:p>
        </p:txBody>
      </p:sp>
      <p:sp>
        <p:nvSpPr>
          <p:cNvPr id="13316" name="文字方塊 13"/>
          <p:cNvSpPr txBox="1">
            <a:spLocks noChangeArrowheads="1"/>
          </p:cNvSpPr>
          <p:nvPr/>
        </p:nvSpPr>
        <p:spPr bwMode="auto">
          <a:xfrm>
            <a:off x="476250" y="3059113"/>
            <a:ext cx="59055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100"/>
              </a:lnSpc>
            </a:pPr>
            <a:r>
              <a:rPr kumimoji="0" lang="zh-TW" altLang="en-US" sz="1700">
                <a:latin typeface="Calibri" pitchFamily="34" charset="0"/>
              </a:rPr>
              <a:t>一、開館時間： 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1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1.</a:t>
            </a:r>
            <a:r>
              <a:rPr kumimoji="0" lang="zh-TW" altLang="en-US" sz="1600">
                <a:latin typeface="Calibri" pitchFamily="34" charset="0"/>
              </a:rPr>
              <a:t>週一～五 </a:t>
            </a:r>
            <a:r>
              <a:rPr kumimoji="0" lang="en-US" altLang="zh-TW" sz="1600">
                <a:latin typeface="Calibri" pitchFamily="34" charset="0"/>
              </a:rPr>
              <a:t>8:00</a:t>
            </a:r>
            <a:r>
              <a:rPr kumimoji="0" lang="zh-TW" altLang="en-US" sz="1600">
                <a:latin typeface="Calibri" pitchFamily="34" charset="0"/>
              </a:rPr>
              <a:t>～</a:t>
            </a:r>
            <a:r>
              <a:rPr kumimoji="0" lang="en-US" altLang="zh-TW" sz="1600">
                <a:latin typeface="Calibri" pitchFamily="34" charset="0"/>
              </a:rPr>
              <a:t>22:00 (</a:t>
            </a:r>
            <a:r>
              <a:rPr kumimoji="0" lang="zh-TW" altLang="en-US" sz="1600">
                <a:latin typeface="Calibri" pitchFamily="34" charset="0"/>
              </a:rPr>
              <a:t>櫃檯於</a:t>
            </a:r>
            <a:r>
              <a:rPr kumimoji="0" lang="en-US" altLang="zh-TW" sz="1600">
                <a:latin typeface="Calibri" pitchFamily="34" charset="0"/>
              </a:rPr>
              <a:t>12:00-13:30</a:t>
            </a:r>
            <a:r>
              <a:rPr kumimoji="0" lang="zh-TW" altLang="en-US" sz="1600">
                <a:latin typeface="Calibri" pitchFamily="34" charset="0"/>
              </a:rPr>
              <a:t>暫停服務</a:t>
            </a:r>
            <a:r>
              <a:rPr kumimoji="0" lang="en-US" altLang="zh-TW" sz="1600">
                <a:latin typeface="Calibri" pitchFamily="34" charset="0"/>
              </a:rPr>
              <a:t>) </a:t>
            </a:r>
            <a:endParaRPr kumimoji="0" lang="zh-TW" altLang="en-US" sz="1600">
              <a:latin typeface="Calibri" pitchFamily="34" charset="0"/>
            </a:endParaRPr>
          </a:p>
          <a:p>
            <a:pPr>
              <a:lnSpc>
                <a:spcPts val="21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2.</a:t>
            </a:r>
            <a:r>
              <a:rPr kumimoji="0" lang="zh-TW" altLang="en-US" sz="1600">
                <a:latin typeface="Calibri" pitchFamily="34" charset="0"/>
              </a:rPr>
              <a:t>星期六、日及國定假日休館。 </a:t>
            </a:r>
          </a:p>
          <a:p>
            <a:pPr>
              <a:lnSpc>
                <a:spcPts val="21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3.</a:t>
            </a:r>
            <a:r>
              <a:rPr kumimoji="0" lang="zh-TW" altLang="en-US" sz="1600">
                <a:latin typeface="Calibri" pitchFamily="34" charset="0"/>
              </a:rPr>
              <a:t>寒暑假：週一～五 </a:t>
            </a:r>
            <a:r>
              <a:rPr kumimoji="0" lang="en-US" altLang="zh-TW" sz="1600">
                <a:latin typeface="Calibri" pitchFamily="34" charset="0"/>
              </a:rPr>
              <a:t>08:00</a:t>
            </a:r>
            <a:r>
              <a:rPr kumimoji="0" lang="zh-TW" altLang="en-US" sz="1600">
                <a:latin typeface="Calibri" pitchFamily="34" charset="0"/>
              </a:rPr>
              <a:t>～</a:t>
            </a:r>
            <a:r>
              <a:rPr kumimoji="0" lang="en-US" altLang="zh-TW" sz="1600">
                <a:latin typeface="Calibri" pitchFamily="34" charset="0"/>
              </a:rPr>
              <a:t>20:00 (</a:t>
            </a:r>
            <a:r>
              <a:rPr kumimoji="0" lang="zh-TW" altLang="en-US" sz="1600">
                <a:latin typeface="Calibri" pitchFamily="34" charset="0"/>
              </a:rPr>
              <a:t>櫃檯於</a:t>
            </a:r>
            <a:r>
              <a:rPr kumimoji="0" lang="en-US" altLang="zh-TW" sz="1600">
                <a:latin typeface="Calibri" pitchFamily="34" charset="0"/>
              </a:rPr>
              <a:t>12:00-13:30</a:t>
            </a:r>
            <a:r>
              <a:rPr kumimoji="0" lang="zh-TW" altLang="en-US" sz="1600">
                <a:latin typeface="Calibri" pitchFamily="34" charset="0"/>
              </a:rPr>
              <a:t>暫停服務</a:t>
            </a:r>
            <a:r>
              <a:rPr kumimoji="0" lang="en-US" altLang="zh-TW" sz="1600">
                <a:latin typeface="Calibri" pitchFamily="34" charset="0"/>
              </a:rPr>
              <a:t>) </a:t>
            </a:r>
            <a:endParaRPr kumimoji="0" lang="zh-TW" altLang="en-US" sz="1600">
              <a:latin typeface="Calibri" pitchFamily="34" charset="0"/>
            </a:endParaRPr>
          </a:p>
          <a:p>
            <a:pPr>
              <a:lnSpc>
                <a:spcPts val="21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4.</a:t>
            </a:r>
            <a:r>
              <a:rPr kumimoji="0" lang="zh-TW" altLang="en-US" sz="1600">
                <a:latin typeface="Calibri" pitchFamily="34" charset="0"/>
              </a:rPr>
              <a:t>上述開館時間必要時得依實際情況而變更。</a:t>
            </a:r>
          </a:p>
        </p:txBody>
      </p:sp>
      <p:sp>
        <p:nvSpPr>
          <p:cNvPr id="13317" name="矩形 14"/>
          <p:cNvSpPr>
            <a:spLocks noChangeArrowheads="1"/>
          </p:cNvSpPr>
          <p:nvPr/>
        </p:nvSpPr>
        <p:spPr bwMode="auto">
          <a:xfrm>
            <a:off x="476250" y="1979613"/>
            <a:ext cx="129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學院資源</a:t>
            </a:r>
            <a:r>
              <a:rPr kumimoji="0" lang="en-US" altLang="zh-TW" b="1">
                <a:latin typeface="Calibri" pitchFamily="34" charset="0"/>
              </a:rPr>
              <a:t>-2</a:t>
            </a:r>
            <a:endParaRPr kumimoji="0" lang="zh-TW" altLang="en-US" b="1">
              <a:latin typeface="Calibri" pitchFamily="34" charset="0"/>
            </a:endParaRPr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10</a:t>
            </a:r>
            <a:endParaRPr lang="zh-TW" altLang="en-US" dirty="0"/>
          </a:p>
        </p:txBody>
      </p:sp>
      <p:sp>
        <p:nvSpPr>
          <p:cNvPr id="13319" name="矩形 8"/>
          <p:cNvSpPr>
            <a:spLocks noChangeArrowheads="1"/>
          </p:cNvSpPr>
          <p:nvPr/>
        </p:nvSpPr>
        <p:spPr bwMode="auto">
          <a:xfrm>
            <a:off x="476250" y="4643438"/>
            <a:ext cx="58324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100"/>
              </a:lnSpc>
            </a:pPr>
            <a:r>
              <a:rPr kumimoji="0" lang="zh-TW" altLang="en-US" sz="1700">
                <a:latin typeface="Calibri" pitchFamily="34" charset="0"/>
              </a:rPr>
              <a:t>二、申請資格及手續：</a:t>
            </a:r>
            <a:r>
              <a:rPr kumimoji="0" lang="zh-TW" altLang="en-US" sz="1600" b="1">
                <a:latin typeface="Calibri" pitchFamily="34" charset="0"/>
              </a:rPr>
              <a:t>         </a:t>
            </a:r>
            <a:endParaRPr kumimoji="0" lang="zh-TW" altLang="en-US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1.</a:t>
            </a:r>
            <a:r>
              <a:rPr kumimoji="0" lang="zh-TW" altLang="en-US" sz="1600">
                <a:latin typeface="Calibri" pitchFamily="34" charset="0"/>
              </a:rPr>
              <a:t>十二歲以上，身心正常、受洗之基督徒，需牧者簽名推薦、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    　教會蓋章，經本館認可者。 </a:t>
            </a: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2.</a:t>
            </a:r>
            <a:r>
              <a:rPr kumimoji="0" lang="zh-TW" altLang="en-US" sz="1600">
                <a:latin typeface="Calibri" pitchFamily="34" charset="0"/>
              </a:rPr>
              <a:t>辦理借書證，請至圖書館索取或至圖書館網頁下載申請單，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    　填妥後連同一寸照片一張到館親自辦理。借書證年費 </a:t>
            </a:r>
            <a:r>
              <a:rPr kumimoji="0" lang="en-US" altLang="zh-TW" sz="1600">
                <a:latin typeface="Calibri" pitchFamily="34" charset="0"/>
              </a:rPr>
              <a:t>300</a:t>
            </a:r>
            <a:r>
              <a:rPr kumimoji="0" lang="zh-TW" altLang="en-US" sz="1600">
                <a:latin typeface="Calibri" pitchFamily="34" charset="0"/>
              </a:rPr>
              <a:t>元，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         如不續證，期滿自動註銷。借書證遺失補辦費用為</a:t>
            </a:r>
            <a:r>
              <a:rPr kumimoji="0" lang="en-US" altLang="zh-TW" sz="1600">
                <a:latin typeface="Calibri" pitchFamily="34" charset="0"/>
              </a:rPr>
              <a:t>100</a:t>
            </a:r>
            <a:r>
              <a:rPr kumimoji="0" lang="zh-TW" altLang="en-US" sz="1600">
                <a:latin typeface="Calibri" pitchFamily="34" charset="0"/>
              </a:rPr>
              <a:t>元。 </a:t>
            </a: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3.</a:t>
            </a:r>
            <a:r>
              <a:rPr kumimoji="0" lang="zh-TW" altLang="en-US" sz="1600">
                <a:latin typeface="Calibri" pitchFamily="34" charset="0"/>
              </a:rPr>
              <a:t>本館因座位有限，故暫不受理預備升學或就業考之讀者申請。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        不便之處，敬請見諒。 </a:t>
            </a: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4.</a:t>
            </a:r>
            <a:r>
              <a:rPr kumimoji="0" lang="zh-TW" altLang="en-US" sz="1600">
                <a:latin typeface="Calibri" pitchFamily="34" charset="0"/>
              </a:rPr>
              <a:t>未經借閱手續而將館內書籍、資料私自攜出者，如經發現罰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　新臺幣</a:t>
            </a:r>
            <a:r>
              <a:rPr kumimoji="0" lang="en-US" altLang="zh-TW" sz="1600">
                <a:latin typeface="Calibri" pitchFamily="34" charset="0"/>
              </a:rPr>
              <a:t>1000</a:t>
            </a:r>
            <a:r>
              <a:rPr kumimoji="0" lang="zh-TW" altLang="en-US" sz="1600">
                <a:latin typeface="Calibri" pitchFamily="34" charset="0"/>
              </a:rPr>
              <a:t>元整。若該書超過</a:t>
            </a:r>
            <a:r>
              <a:rPr kumimoji="0" lang="en-US" altLang="zh-TW" sz="1600">
                <a:latin typeface="Calibri" pitchFamily="34" charset="0"/>
              </a:rPr>
              <a:t>1000</a:t>
            </a:r>
            <a:r>
              <a:rPr kumimoji="0" lang="zh-TW" altLang="en-US" sz="1600">
                <a:latin typeface="Calibri" pitchFamily="34" charset="0"/>
              </a:rPr>
              <a:t>元則罰該書之三倍價格。</a:t>
            </a: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5.</a:t>
            </a:r>
            <a:r>
              <a:rPr kumimoji="0" lang="zh-TW" altLang="en-US" sz="1600">
                <a:latin typeface="Calibri" pitchFamily="34" charset="0"/>
              </a:rPr>
              <a:t>本規則及注意事項，請尊重遵守，如有違規及破壞之情形，　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600">
                <a:latin typeface="Calibri" pitchFamily="34" charset="0"/>
              </a:rPr>
              <a:t>　   本館有拒絕提供服務、及停止讀者借書證之權利。</a:t>
            </a:r>
            <a:endParaRPr kumimoji="0" lang="en-US" altLang="zh-TW" sz="1600">
              <a:latin typeface="Calibri" pitchFamily="34" charset="0"/>
            </a:endParaRPr>
          </a:p>
        </p:txBody>
      </p:sp>
      <p:pic>
        <p:nvPicPr>
          <p:cNvPr id="13320" name="Picture 2" descr="C:\Documents and Settings\user\Local Settings\Temporary Internet Files\Content.IE5\SLQFC1Q7\MC90028040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" y="323850"/>
            <a:ext cx="583247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Documents and Settings\user\Local Settings\Temporary Internet Files\Content.IE5\V9VNU054\MP90043867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95288"/>
            <a:ext cx="583247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矩形 4"/>
          <p:cNvSpPr>
            <a:spLocks noChangeArrowheads="1"/>
          </p:cNvSpPr>
          <p:nvPr/>
        </p:nvSpPr>
        <p:spPr bwMode="auto">
          <a:xfrm>
            <a:off x="549275" y="2124075"/>
            <a:ext cx="149225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sz="1700">
                <a:latin typeface="Calibri" pitchFamily="34" charset="0"/>
              </a:rPr>
              <a:t>三、借閱規則</a:t>
            </a:r>
          </a:p>
        </p:txBody>
      </p:sp>
      <p:sp>
        <p:nvSpPr>
          <p:cNvPr id="14340" name="矩形 6"/>
          <p:cNvSpPr>
            <a:spLocks noChangeArrowheads="1"/>
          </p:cNvSpPr>
          <p:nvPr/>
        </p:nvSpPr>
        <p:spPr bwMode="auto">
          <a:xfrm>
            <a:off x="549275" y="2484438"/>
            <a:ext cx="5903913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1.</a:t>
            </a:r>
            <a:r>
              <a:rPr kumimoji="0" lang="zh-TW" altLang="en-US" sz="1600">
                <a:latin typeface="Calibri" pitchFamily="34" charset="0"/>
              </a:rPr>
              <a:t>借閱冊數，一般讀者每人為五冊，借期為三週。書籍到期，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   如 無人預約該書籍，可再續借一次。 </a:t>
            </a: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2.</a:t>
            </a:r>
            <a:r>
              <a:rPr kumimoji="0" lang="zh-TW" altLang="en-US" sz="1600">
                <a:latin typeface="Calibri" pitchFamily="34" charset="0"/>
              </a:rPr>
              <a:t>借書時，必須本人出示借書證親自辦理，不得持他人借書證　　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   或代他人借閱。</a:t>
            </a: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3.</a:t>
            </a:r>
            <a:r>
              <a:rPr kumimoji="0" lang="zh-TW" altLang="en-US" sz="1600">
                <a:latin typeface="Calibri" pitchFamily="34" charset="0"/>
              </a:rPr>
              <a:t>書籍到期，必須歸還，逾期每冊每日罰新台幣五元。 </a:t>
            </a: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4.</a:t>
            </a:r>
            <a:r>
              <a:rPr kumimoji="0" lang="zh-TW" altLang="en-US" sz="1600">
                <a:latin typeface="Calibri" pitchFamily="34" charset="0"/>
              </a:rPr>
              <a:t>參考書籍</a:t>
            </a:r>
            <a:r>
              <a:rPr kumimoji="0" lang="en-US" altLang="zh-TW" sz="1600">
                <a:latin typeface="Calibri" pitchFamily="34" charset="0"/>
              </a:rPr>
              <a:t>(</a:t>
            </a:r>
            <a:r>
              <a:rPr kumimoji="0" lang="zh-TW" altLang="en-US" sz="1600">
                <a:latin typeface="Calibri" pitchFamily="34" charset="0"/>
              </a:rPr>
              <a:t>書標上有Ｒ記號者</a:t>
            </a:r>
            <a:r>
              <a:rPr kumimoji="0" lang="en-US" altLang="zh-TW" sz="1600">
                <a:latin typeface="Calibri" pitchFamily="34" charset="0"/>
              </a:rPr>
              <a:t>)</a:t>
            </a:r>
            <a:r>
              <a:rPr kumimoji="0" lang="zh-TW" altLang="en-US" sz="1600">
                <a:latin typeface="Calibri" pitchFamily="34" charset="0"/>
              </a:rPr>
              <a:t>、教授指定參考書、期刊、當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　   日報紙、視聽資料、光碟片、特殊資料等，只限館內使用，  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       均不外借。 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11</a:t>
            </a:r>
            <a:endParaRPr lang="zh-TW" altLang="en-US" dirty="0"/>
          </a:p>
        </p:txBody>
      </p:sp>
      <p:sp>
        <p:nvSpPr>
          <p:cNvPr id="14342" name="矩形 8"/>
          <p:cNvSpPr>
            <a:spLocks noChangeArrowheads="1"/>
          </p:cNvSpPr>
          <p:nvPr/>
        </p:nvSpPr>
        <p:spPr bwMode="auto">
          <a:xfrm>
            <a:off x="549275" y="4932363"/>
            <a:ext cx="568801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kumimoji="0" lang="zh-TW" altLang="en-US" sz="1700">
                <a:latin typeface="Calibri" pitchFamily="34" charset="0"/>
              </a:rPr>
              <a:t>四、閱覽須知： </a:t>
            </a: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1.</a:t>
            </a:r>
            <a:r>
              <a:rPr kumimoji="0" lang="zh-TW" altLang="en-US" sz="1600">
                <a:latin typeface="Calibri" pitchFamily="34" charset="0"/>
              </a:rPr>
              <a:t>凡辦有借書證者，始可進入館內利用圖書館資源、設備及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       借閱瀏覽。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2.</a:t>
            </a:r>
            <a:r>
              <a:rPr kumimoji="0" lang="zh-TW" altLang="en-US" sz="1600">
                <a:latin typeface="Calibri" pitchFamily="34" charset="0"/>
              </a:rPr>
              <a:t>書架上之書籍閱畢後，請置於出納台，以便館員歸架， 請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       勿自行上架。 </a:t>
            </a: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3.</a:t>
            </a:r>
            <a:r>
              <a:rPr kumimoji="0" lang="zh-TW" altLang="en-US" sz="1600">
                <a:latin typeface="Calibri" pitchFamily="34" charset="0"/>
              </a:rPr>
              <a:t>圖書嚴禁作任何圈點、評註、塗改或摺角、污損，如有損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       壞遺失，由讀者負責賠償。 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4.</a:t>
            </a:r>
            <a:r>
              <a:rPr kumimoji="0" lang="zh-TW" altLang="en-US" sz="1600">
                <a:latin typeface="Calibri" pitchFamily="34" charset="0"/>
              </a:rPr>
              <a:t>影印館藏資料應遵守著作權法相關規定，勿全本影印，若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       有觸犯法律情事應自行負責。 </a:t>
            </a: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5.</a:t>
            </a:r>
            <a:r>
              <a:rPr kumimoji="0" lang="zh-TW" altLang="en-US" sz="1600">
                <a:latin typeface="Calibri" pitchFamily="34" charset="0"/>
              </a:rPr>
              <a:t>館之電腦只限網上查詢瀏覽之用。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　</a:t>
            </a:r>
            <a:r>
              <a:rPr kumimoji="0" lang="en-US" altLang="zh-TW" sz="1600">
                <a:latin typeface="Calibri" pitchFamily="34" charset="0"/>
              </a:rPr>
              <a:t>6.</a:t>
            </a:r>
            <a:r>
              <a:rPr kumimoji="0" lang="zh-TW" altLang="en-US" sz="1600">
                <a:latin typeface="Calibri" pitchFamily="34" charset="0"/>
              </a:rPr>
              <a:t>館內不可接聽手機和攜帶食物及飲料  </a:t>
            </a:r>
            <a:r>
              <a:rPr kumimoji="0" lang="en-US" altLang="zh-TW" sz="1600">
                <a:latin typeface="Calibri" pitchFamily="34" charset="0"/>
              </a:rPr>
              <a:t>(</a:t>
            </a:r>
            <a:r>
              <a:rPr kumimoji="0" lang="zh-TW" altLang="en-US" sz="1600">
                <a:latin typeface="Calibri" pitchFamily="34" charset="0"/>
              </a:rPr>
              <a:t>白開水除外</a:t>
            </a:r>
            <a:r>
              <a:rPr kumimoji="0" lang="en-US" altLang="zh-TW" sz="1600">
                <a:latin typeface="Calibri" pitchFamily="34" charset="0"/>
              </a:rPr>
              <a:t>)</a:t>
            </a:r>
            <a:r>
              <a:rPr kumimoji="0" lang="zh-TW" altLang="en-US" sz="1600">
                <a:latin typeface="Calibri" pitchFamily="34" charset="0"/>
              </a:rPr>
              <a:t>入內，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400"/>
              </a:lnSpc>
            </a:pPr>
            <a:r>
              <a:rPr kumimoji="0" lang="zh-TW" altLang="en-US" sz="1600">
                <a:latin typeface="Calibri" pitchFamily="34" charset="0"/>
              </a:rPr>
              <a:t>       經發現各罰新臺幣</a:t>
            </a:r>
            <a:r>
              <a:rPr kumimoji="0" lang="en-US" altLang="zh-TW" sz="1600">
                <a:latin typeface="Calibri" pitchFamily="34" charset="0"/>
              </a:rPr>
              <a:t>500</a:t>
            </a:r>
            <a:r>
              <a:rPr kumimoji="0" lang="zh-TW" altLang="en-US" sz="1600">
                <a:latin typeface="Calibri" pitchFamily="34" charset="0"/>
              </a:rPr>
              <a:t>元整。</a:t>
            </a:r>
            <a:endParaRPr kumimoji="0" lang="en-US" altLang="zh-TW" sz="1700" b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12</a:t>
            </a:r>
            <a:endParaRPr lang="zh-TW" altLang="en-US" dirty="0"/>
          </a:p>
        </p:txBody>
      </p:sp>
      <p:sp>
        <p:nvSpPr>
          <p:cNvPr id="15363" name="矩形 2"/>
          <p:cNvSpPr>
            <a:spLocks noChangeArrowheads="1"/>
          </p:cNvSpPr>
          <p:nvPr/>
        </p:nvSpPr>
        <p:spPr bwMode="auto">
          <a:xfrm>
            <a:off x="2924175" y="2411413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餐　　廳</a:t>
            </a:r>
          </a:p>
        </p:txBody>
      </p:sp>
      <p:sp>
        <p:nvSpPr>
          <p:cNvPr id="15364" name="文字方塊 3"/>
          <p:cNvSpPr txBox="1">
            <a:spLocks noChangeArrowheads="1"/>
          </p:cNvSpPr>
          <p:nvPr/>
        </p:nvSpPr>
        <p:spPr bwMode="auto">
          <a:xfrm>
            <a:off x="620713" y="2843213"/>
            <a:ext cx="5688012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kumimoji="0" lang="zh-TW" altLang="en-US" sz="1700">
                <a:latin typeface="Calibri" pitchFamily="34" charset="0"/>
              </a:rPr>
              <a:t>用餐規定：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1200"/>
              </a:lnSpc>
            </a:pPr>
            <a:endParaRPr kumimoji="0" lang="en-US" altLang="zh-TW" sz="12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1.</a:t>
            </a:r>
            <a:r>
              <a:rPr kumimoji="0" lang="zh-TW" altLang="en-US" sz="1700">
                <a:latin typeface="Calibri" pitchFamily="34" charset="0"/>
              </a:rPr>
              <a:t>時間：午餐約中午</a:t>
            </a:r>
            <a:r>
              <a:rPr kumimoji="0" lang="en-US" altLang="zh-TW" sz="1700">
                <a:latin typeface="Calibri" pitchFamily="34" charset="0"/>
              </a:rPr>
              <a:t>12:00</a:t>
            </a:r>
            <a:r>
              <a:rPr kumimoji="0" lang="zh-TW" altLang="en-US" sz="1700">
                <a:latin typeface="Calibri" pitchFamily="34" charset="0"/>
              </a:rPr>
              <a:t>、晚餐約下午</a:t>
            </a:r>
            <a:r>
              <a:rPr kumimoji="0" lang="en-US" altLang="zh-TW" sz="1700">
                <a:latin typeface="Calibri" pitchFamily="34" charset="0"/>
              </a:rPr>
              <a:t>5:50</a:t>
            </a: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2.</a:t>
            </a:r>
            <a:r>
              <a:rPr kumimoji="0" lang="zh-TW" altLang="en-US" sz="1700">
                <a:latin typeface="Calibri" pitchFamily="34" charset="0"/>
              </a:rPr>
              <a:t>寒暑假不供餐。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3.</a:t>
            </a:r>
            <a:r>
              <a:rPr kumimoji="0" lang="zh-TW" altLang="en-US" sz="1700">
                <a:latin typeface="Calibri" pitchFamily="34" charset="0"/>
              </a:rPr>
              <a:t>學院餐廳供餐數量有限，以服務上課學員用餐為優先。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4.</a:t>
            </a:r>
            <a:r>
              <a:rPr kumimoji="0" lang="zh-TW" altLang="en-US" sz="1700">
                <a:latin typeface="Calibri" pitchFamily="34" charset="0"/>
              </a:rPr>
              <a:t>用餐時如需使用餐廳之用具，請向廚師或伙食同工報備。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　為響應環保，鼓勵您自備碗筷。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5.</a:t>
            </a:r>
            <a:r>
              <a:rPr kumimoji="0" lang="zh-TW" altLang="en-US" sz="1700">
                <a:latin typeface="Calibri" pitchFamily="34" charset="0"/>
              </a:rPr>
              <a:t>伙食費：</a:t>
            </a:r>
            <a:r>
              <a:rPr kumimoji="0" lang="en-US" altLang="zh-TW" sz="1700">
                <a:latin typeface="Calibri" pitchFamily="34" charset="0"/>
              </a:rPr>
              <a:t>$50</a:t>
            </a:r>
            <a:r>
              <a:rPr kumimoji="0" lang="zh-TW" altLang="en-US" sz="1700">
                <a:latin typeface="Calibri" pitchFamily="34" charset="0"/>
              </a:rPr>
              <a:t>／人。（以現行公告為準）</a:t>
            </a:r>
          </a:p>
        </p:txBody>
      </p:sp>
      <p:sp>
        <p:nvSpPr>
          <p:cNvPr id="15365" name="矩形 4"/>
          <p:cNvSpPr>
            <a:spLocks noChangeArrowheads="1"/>
          </p:cNvSpPr>
          <p:nvPr/>
        </p:nvSpPr>
        <p:spPr bwMode="auto">
          <a:xfrm>
            <a:off x="620713" y="1979613"/>
            <a:ext cx="129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學院資源</a:t>
            </a:r>
            <a:r>
              <a:rPr kumimoji="0" lang="en-US" altLang="zh-TW" b="1">
                <a:latin typeface="Calibri" pitchFamily="34" charset="0"/>
              </a:rPr>
              <a:t>-3</a:t>
            </a:r>
            <a:endParaRPr kumimoji="0" lang="zh-TW" altLang="en-US" b="1">
              <a:latin typeface="Calibri" pitchFamily="34" charset="0"/>
            </a:endParaRPr>
          </a:p>
        </p:txBody>
      </p:sp>
      <p:pic>
        <p:nvPicPr>
          <p:cNvPr id="1027" name="Picture 3" descr="C:\Documents and Settings\user\Local Settings\Temporary Internet Files\Content.IE5\9FNVLPSE\MC900251477[1].wmf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36712" y="395536"/>
            <a:ext cx="2808312" cy="1296144"/>
          </a:xfrm>
          <a:prstGeom prst="rect">
            <a:avLst/>
          </a:prstGeom>
          <a:noFill/>
        </p:spPr>
      </p:pic>
      <p:pic>
        <p:nvPicPr>
          <p:cNvPr id="1029" name="Picture 5" descr="C:\Documents and Settings\user\Local Settings\Temporary Internet Files\Content.IE5\KVDZUYVH\MC900213259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45024" y="395536"/>
            <a:ext cx="2520280" cy="1296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476250" y="3059113"/>
          <a:ext cx="5903913" cy="55387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3814"/>
                <a:gridCol w="908887"/>
                <a:gridCol w="1655805"/>
                <a:gridCol w="1001934"/>
                <a:gridCol w="839223"/>
                <a:gridCol w="553652"/>
                <a:gridCol w="551341"/>
              </a:tblGrid>
              <a:tr h="354746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500" dirty="0" smtClean="0"/>
                        <a:t>序</a:t>
                      </a:r>
                      <a:endParaRPr lang="zh-TW" altLang="en-US" sz="150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500" dirty="0" smtClean="0"/>
                        <a:t>  </a:t>
                      </a:r>
                      <a:r>
                        <a:rPr lang="zh-TW" altLang="en-US" sz="1500" baseline="0" dirty="0" smtClean="0"/>
                        <a:t> </a:t>
                      </a:r>
                      <a:r>
                        <a:rPr lang="zh-TW" altLang="en-US" sz="1500" dirty="0" smtClean="0"/>
                        <a:t>期   別</a:t>
                      </a:r>
                      <a:endParaRPr lang="zh-TW" altLang="en-US" sz="150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500" dirty="0" smtClean="0"/>
                        <a:t> 選 修 課 程 名 稱</a:t>
                      </a:r>
                      <a:endParaRPr lang="zh-TW" altLang="en-US" sz="150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</a:pPr>
                      <a:r>
                        <a:rPr lang="zh-TW" altLang="en-US" sz="1450" dirty="0" smtClean="0"/>
                        <a:t> 授課老師</a:t>
                      </a:r>
                      <a:endParaRPr lang="zh-TW" altLang="en-US" sz="145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450" dirty="0" smtClean="0"/>
                        <a:t>必</a:t>
                      </a:r>
                      <a:r>
                        <a:rPr lang="en-US" altLang="zh-TW" sz="1450" dirty="0" smtClean="0"/>
                        <a:t>/</a:t>
                      </a:r>
                      <a:r>
                        <a:rPr lang="zh-TW" altLang="en-US" sz="1450" dirty="0" smtClean="0"/>
                        <a:t>選修</a:t>
                      </a:r>
                      <a:endParaRPr lang="zh-TW" altLang="en-US" sz="145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450" dirty="0" smtClean="0"/>
                        <a:t>學分</a:t>
                      </a:r>
                      <a:endParaRPr lang="zh-TW" altLang="en-US" sz="145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zh-TW" altLang="en-US" sz="1450" dirty="0" smtClean="0"/>
                        <a:t>成績</a:t>
                      </a:r>
                      <a:endParaRPr lang="zh-TW" altLang="en-US" sz="1450" dirty="0"/>
                    </a:p>
                  </a:txBody>
                  <a:tcPr>
                    <a:solidFill>
                      <a:srgbClr val="EEF0F2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01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02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03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04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05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06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07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08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09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10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11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12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13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14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15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en-US" altLang="zh-TW" sz="1400" dirty="0" smtClean="0"/>
                        <a:t>16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zh-TW" alt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532" name="Picture 5" descr="C:\Documents and Settings\user\Local Settings\Temporary Internet Files\Content.IE5\89EBCHAB\MP90030939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" y="468313"/>
            <a:ext cx="57594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33" name="文字方塊 6"/>
          <p:cNvSpPr txBox="1">
            <a:spLocks noChangeArrowheads="1"/>
          </p:cNvSpPr>
          <p:nvPr/>
        </p:nvSpPr>
        <p:spPr bwMode="auto">
          <a:xfrm>
            <a:off x="549275" y="2268538"/>
            <a:ext cx="57594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b="1">
                <a:latin typeface="Calibri" pitchFamily="34" charset="0"/>
              </a:rPr>
              <a:t>玖、學分備忘錄</a:t>
            </a:r>
            <a:endParaRPr kumimoji="0" lang="en-US" altLang="zh-TW" sz="800" b="1">
              <a:latin typeface="華康細圓體" pitchFamily="49" charset="-120"/>
              <a:ea typeface="華康細圓體" pitchFamily="49" charset="-120"/>
            </a:endParaRPr>
          </a:p>
          <a:p>
            <a:endParaRPr kumimoji="0" lang="en-US" altLang="zh-TW" sz="800">
              <a:latin typeface="華康細圓體" pitchFamily="49" charset="-120"/>
              <a:ea typeface="華康細圓體" pitchFamily="49" charset="-120"/>
            </a:endParaRPr>
          </a:p>
          <a:p>
            <a:r>
              <a:rPr lang="en-US" altLang="zh-TW" sz="1700">
                <a:latin typeface="Calibri" pitchFamily="34" charset="0"/>
                <a:cs typeface="Times New Roman" pitchFamily="18" charset="0"/>
              </a:rPr>
              <a:t>※</a:t>
            </a:r>
            <a:r>
              <a:rPr lang="zh-TW" altLang="zh-TW" sz="1700">
                <a:latin typeface="Calibri" pitchFamily="34" charset="0"/>
                <a:cs typeface="Times New Roman" pitchFamily="18" charset="0"/>
              </a:rPr>
              <a:t>信徒神學教育證書</a:t>
            </a:r>
            <a:r>
              <a:rPr lang="zh-TW" altLang="en-US" sz="170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zh-TW" sz="1700">
                <a:latin typeface="Calibri" pitchFamily="34" charset="0"/>
                <a:cs typeface="Times New Roman" pitchFamily="18" charset="0"/>
              </a:rPr>
              <a:t>(30</a:t>
            </a:r>
            <a:r>
              <a:rPr lang="zh-TW" altLang="en-US" sz="1700">
                <a:latin typeface="Calibri" pitchFamily="34" charset="0"/>
                <a:cs typeface="Times New Roman" pitchFamily="18" charset="0"/>
              </a:rPr>
              <a:t>學分）</a:t>
            </a:r>
            <a:endParaRPr kumimoji="0" lang="zh-TW" altLang="en-US" sz="1700">
              <a:latin typeface="Calibri" pitchFamily="34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13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:\Documents and Settings\user\Local Settings\Temporary Internet Files\Content.IE5\SLQFC1Q7\MPj0177806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468313"/>
            <a:ext cx="59928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2132856" y="2699792"/>
            <a:ext cx="2643206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ysClr val="windowText" lastClr="000000"/>
                </a:solidFill>
                <a:latin typeface="華康粗明體(P)" pitchFamily="2" charset="-120"/>
                <a:ea typeface="華康粗明體(P)" pitchFamily="2" charset="-120"/>
              </a:rPr>
              <a:t>目    錄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92150" y="3635375"/>
            <a:ext cx="5473700" cy="4910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壹、推廣教育中心須知　　                                  </a:t>
            </a:r>
            <a:r>
              <a:rPr kumimoji="0" lang="zh-TW" altLang="en-US" sz="800" dirty="0">
                <a:latin typeface="+mn-lt"/>
                <a:ea typeface="+mn-ea"/>
              </a:rPr>
              <a:t>      </a:t>
            </a:r>
            <a:r>
              <a:rPr kumimoji="0" lang="en-US" altLang="zh-TW" sz="2000" dirty="0">
                <a:latin typeface="+mn-lt"/>
                <a:ea typeface="+mn-ea"/>
              </a:rPr>
              <a:t>1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貳、選課須知                                                         </a:t>
            </a:r>
            <a:r>
              <a:rPr kumimoji="0" lang="zh-TW" altLang="en-US" sz="800" dirty="0">
                <a:latin typeface="+mn-lt"/>
                <a:ea typeface="+mn-ea"/>
              </a:rPr>
              <a:t>               </a:t>
            </a:r>
            <a:r>
              <a:rPr kumimoji="0" lang="en-US" altLang="zh-TW" sz="2000" dirty="0">
                <a:latin typeface="+mn-lt"/>
                <a:ea typeface="+mn-ea"/>
              </a:rPr>
              <a:t>2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参、選課建議書 　　　　　　　　　　　　　</a:t>
            </a:r>
            <a:r>
              <a:rPr kumimoji="0" lang="en-US" altLang="zh-TW" sz="2000" dirty="0">
                <a:latin typeface="+mn-lt"/>
                <a:ea typeface="+mn-ea"/>
              </a:rPr>
              <a:t>4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肆、 畢結業學分要求　　　　　　　　　　   </a:t>
            </a:r>
            <a:r>
              <a:rPr kumimoji="0" lang="zh-TW" altLang="en-US" sz="800" dirty="0">
                <a:latin typeface="+mn-lt"/>
                <a:ea typeface="+mn-ea"/>
              </a:rPr>
              <a:t> </a:t>
            </a:r>
            <a:r>
              <a:rPr kumimoji="0" lang="en-US" altLang="zh-TW" sz="2000" dirty="0">
                <a:latin typeface="+mn-lt"/>
                <a:ea typeface="+mn-ea"/>
              </a:rPr>
              <a:t> 5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伍、 課室規則                                                              </a:t>
            </a:r>
            <a:r>
              <a:rPr kumimoji="0" lang="en-US" altLang="zh-TW" sz="2000" dirty="0">
                <a:latin typeface="+mn-lt"/>
                <a:ea typeface="+mn-ea"/>
              </a:rPr>
              <a:t>6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陸、成績查詢</a:t>
            </a:r>
            <a:r>
              <a:rPr kumimoji="0" lang="en-US" altLang="zh-TW" sz="2000" dirty="0">
                <a:latin typeface="+mn-ea"/>
                <a:ea typeface="+mn-ea"/>
              </a:rPr>
              <a:t>&amp;</a:t>
            </a:r>
            <a:r>
              <a:rPr kumimoji="0" lang="zh-TW" altLang="en-US" sz="2000" dirty="0">
                <a:latin typeface="+mn-lt"/>
                <a:ea typeface="+mn-ea"/>
              </a:rPr>
              <a:t>畢結業申請                                     </a:t>
            </a:r>
            <a:r>
              <a:rPr kumimoji="0" lang="zh-TW" altLang="en-US" sz="800" dirty="0">
                <a:latin typeface="+mn-lt"/>
                <a:ea typeface="+mn-ea"/>
              </a:rPr>
              <a:t> </a:t>
            </a:r>
            <a:r>
              <a:rPr kumimoji="0" lang="en-US" altLang="zh-TW" sz="2000" dirty="0">
                <a:latin typeface="+mn-lt"/>
                <a:ea typeface="+mn-ea"/>
              </a:rPr>
              <a:t>7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柒、全年重點行事曆                                                </a:t>
            </a:r>
            <a:r>
              <a:rPr kumimoji="0" lang="zh-TW" altLang="en-US" sz="1200" dirty="0">
                <a:latin typeface="+mn-lt"/>
                <a:ea typeface="+mn-ea"/>
              </a:rPr>
              <a:t> </a:t>
            </a:r>
            <a:r>
              <a:rPr kumimoji="0" lang="zh-TW" altLang="en-US" sz="2000" dirty="0">
                <a:latin typeface="+mn-lt"/>
                <a:ea typeface="+mn-ea"/>
              </a:rPr>
              <a:t> </a:t>
            </a:r>
            <a:r>
              <a:rPr kumimoji="0" lang="en-US" altLang="zh-TW" sz="2000" dirty="0">
                <a:latin typeface="+mn-lt"/>
                <a:ea typeface="+mn-ea"/>
              </a:rPr>
              <a:t>8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捌、學院資源 </a:t>
            </a:r>
            <a:r>
              <a:rPr kumimoji="0" lang="en-US" altLang="zh-TW" sz="2000" dirty="0">
                <a:latin typeface="+mn-lt"/>
                <a:ea typeface="+mn-ea"/>
              </a:rPr>
              <a:t>-1</a:t>
            </a:r>
            <a:r>
              <a:rPr kumimoji="0" lang="zh-TW" altLang="en-US" sz="2000" dirty="0">
                <a:latin typeface="+mn-lt"/>
                <a:ea typeface="+mn-ea"/>
              </a:rPr>
              <a:t>：書房                                             </a:t>
            </a:r>
            <a:r>
              <a:rPr kumimoji="0" lang="en-US" altLang="zh-TW" sz="2000" dirty="0">
                <a:latin typeface="+mn-lt"/>
                <a:ea typeface="+mn-ea"/>
              </a:rPr>
              <a:t>9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　　                   </a:t>
            </a:r>
            <a:r>
              <a:rPr kumimoji="0" lang="en-US" altLang="zh-TW" sz="2000" dirty="0">
                <a:latin typeface="+mn-lt"/>
                <a:ea typeface="+mn-ea"/>
              </a:rPr>
              <a:t>-2</a:t>
            </a:r>
            <a:r>
              <a:rPr kumimoji="0" lang="zh-TW" altLang="en-US" sz="2000" dirty="0">
                <a:latin typeface="+mn-lt"/>
                <a:ea typeface="+mn-ea"/>
              </a:rPr>
              <a:t>：圖書館  </a:t>
            </a:r>
            <a:r>
              <a:rPr kumimoji="0" lang="zh-TW" altLang="en-US" sz="800" dirty="0">
                <a:latin typeface="+mn-lt"/>
                <a:ea typeface="+mn-ea"/>
              </a:rPr>
              <a:t>   </a:t>
            </a:r>
            <a:r>
              <a:rPr kumimoji="0" lang="zh-TW" altLang="en-US" sz="2000" dirty="0">
                <a:latin typeface="+mn-lt"/>
                <a:ea typeface="+mn-ea"/>
              </a:rPr>
              <a:t>　　　　　　　    </a:t>
            </a:r>
            <a:r>
              <a:rPr kumimoji="0" lang="zh-TW" altLang="en-US" sz="800" dirty="0">
                <a:latin typeface="+mn-lt"/>
                <a:ea typeface="+mn-ea"/>
              </a:rPr>
              <a:t> </a:t>
            </a:r>
            <a:r>
              <a:rPr kumimoji="0" lang="en-US" altLang="zh-TW" sz="2000" dirty="0">
                <a:latin typeface="+mn-lt"/>
                <a:ea typeface="+mn-ea"/>
              </a:rPr>
              <a:t>10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　　                   </a:t>
            </a:r>
            <a:r>
              <a:rPr kumimoji="0" lang="en-US" altLang="zh-TW" sz="2000" dirty="0">
                <a:latin typeface="+mn-lt"/>
                <a:ea typeface="+mn-ea"/>
              </a:rPr>
              <a:t>-3</a:t>
            </a:r>
            <a:r>
              <a:rPr kumimoji="0" lang="zh-TW" altLang="en-US" sz="2000" dirty="0">
                <a:latin typeface="+mn-lt"/>
                <a:ea typeface="+mn-ea"/>
              </a:rPr>
              <a:t>：餐廳　　　　　　　　       </a:t>
            </a:r>
            <a:r>
              <a:rPr kumimoji="0" lang="zh-TW" altLang="en-US" sz="800" dirty="0">
                <a:latin typeface="+mn-lt"/>
                <a:ea typeface="+mn-ea"/>
              </a:rPr>
              <a:t> </a:t>
            </a:r>
            <a:r>
              <a:rPr kumimoji="0" lang="en-US" altLang="zh-TW" sz="2000" dirty="0">
                <a:latin typeface="+mn-lt"/>
                <a:ea typeface="+mn-ea"/>
              </a:rPr>
              <a:t>12</a:t>
            </a:r>
          </a:p>
          <a:p>
            <a:pPr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atin typeface="+mn-lt"/>
                <a:ea typeface="+mn-ea"/>
              </a:rPr>
              <a:t>玖、學分備忘錄                                                       </a:t>
            </a:r>
            <a:r>
              <a:rPr kumimoji="0" lang="zh-TW" altLang="en-US" sz="800" dirty="0">
                <a:latin typeface="+mn-lt"/>
                <a:ea typeface="+mn-ea"/>
              </a:rPr>
              <a:t>    </a:t>
            </a:r>
            <a:r>
              <a:rPr kumimoji="0" lang="en-US" altLang="zh-TW" sz="2000" dirty="0">
                <a:latin typeface="+mn-lt"/>
                <a:ea typeface="+mn-ea"/>
              </a:rPr>
              <a:t>13</a:t>
            </a:r>
          </a:p>
          <a:p>
            <a:pPr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                                                                                                          </a:t>
            </a:r>
            <a:endParaRPr kumimoji="0" lang="en-US" altLang="zh-TW" sz="1400" dirty="0">
              <a:latin typeface="+mn-lt"/>
              <a:ea typeface="+mn-ea"/>
            </a:endParaRPr>
          </a:p>
          <a:p>
            <a:pPr algn="r" fontAlgn="auto">
              <a:lnSpc>
                <a:spcPts val="24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kumimoji="0" lang="zh-TW" altLang="en-US" sz="1400" dirty="0">
                <a:latin typeface="+mn-lt"/>
                <a:ea typeface="+mn-ea"/>
              </a:rPr>
              <a:t> </a:t>
            </a:r>
            <a:r>
              <a:rPr kumimoji="0" lang="en-US" altLang="zh-TW" sz="1400">
                <a:latin typeface="+mn-lt"/>
                <a:ea typeface="+mn-ea"/>
              </a:rPr>
              <a:t>2011.12</a:t>
            </a:r>
            <a:r>
              <a:rPr kumimoji="0" lang="zh-TW" altLang="en-US" sz="1400">
                <a:latin typeface="+mn-lt"/>
                <a:ea typeface="+mn-ea"/>
              </a:rPr>
              <a:t>編</a:t>
            </a:r>
            <a:r>
              <a:rPr kumimoji="0" lang="zh-TW" altLang="en-US" sz="1400" dirty="0">
                <a:latin typeface="+mn-lt"/>
                <a:ea typeface="+mn-ea"/>
              </a:rPr>
              <a:t>製</a:t>
            </a:r>
            <a:endParaRPr kumimoji="0" lang="en-US" altLang="zh-TW" sz="14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user\Local Settings\Temporary Internet Files\Content.IE5\8TYNK56F\MPj0177805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468313"/>
            <a:ext cx="5881688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文字方塊 20"/>
          <p:cNvSpPr txBox="1">
            <a:spLocks noChangeArrowheads="1"/>
          </p:cNvSpPr>
          <p:nvPr/>
        </p:nvSpPr>
        <p:spPr bwMode="auto">
          <a:xfrm>
            <a:off x="404813" y="2555875"/>
            <a:ext cx="6119812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kumimoji="0" lang="zh-TW" altLang="en-US" b="1">
                <a:latin typeface="Calibri" pitchFamily="34" charset="0"/>
              </a:rPr>
              <a:t>壹、</a:t>
            </a:r>
            <a:r>
              <a:rPr kumimoji="0" lang="zh-TW" altLang="zh-TW" b="1">
                <a:latin typeface="Calibri" pitchFamily="34" charset="0"/>
              </a:rPr>
              <a:t>推廣教育中心</a:t>
            </a:r>
            <a:r>
              <a:rPr kumimoji="0" lang="zh-TW" altLang="en-US" b="1">
                <a:latin typeface="Calibri" pitchFamily="34" charset="0"/>
              </a:rPr>
              <a:t>須知</a:t>
            </a:r>
            <a:endParaRPr kumimoji="0" lang="en-US" altLang="zh-TW" b="1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 </a:t>
            </a:r>
            <a:r>
              <a:rPr kumimoji="0" lang="zh-TW" altLang="zh-TW" sz="1700">
                <a:latin typeface="Calibri" pitchFamily="34" charset="0"/>
              </a:rPr>
              <a:t>宗</a:t>
            </a:r>
            <a:r>
              <a:rPr kumimoji="0" lang="en-US" altLang="zh-TW" sz="1700">
                <a:latin typeface="Calibri" pitchFamily="34" charset="0"/>
              </a:rPr>
              <a:t>    </a:t>
            </a:r>
            <a:r>
              <a:rPr kumimoji="0" lang="zh-TW" altLang="zh-TW" sz="1700">
                <a:latin typeface="Calibri" pitchFamily="34" charset="0"/>
              </a:rPr>
              <a:t>旨：推廣教育中心提供有心追求真理，</a:t>
            </a:r>
            <a:r>
              <a:rPr kumimoji="0" lang="en-US" altLang="zh-TW" sz="1700">
                <a:latin typeface="Calibri" pitchFamily="34" charset="0"/>
              </a:rPr>
              <a:t>  </a:t>
            </a:r>
            <a:r>
              <a:rPr kumimoji="0" lang="zh-TW" altLang="zh-TW" sz="1700">
                <a:latin typeface="Calibri" pitchFamily="34" charset="0"/>
              </a:rPr>
              <a:t>並願意接受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en-US" altLang="zh-TW" sz="1700">
                <a:latin typeface="Calibri" pitchFamily="34" charset="0"/>
              </a:rPr>
              <a:t>                         </a:t>
            </a:r>
            <a:r>
              <a:rPr kumimoji="0" lang="zh-TW" altLang="en-US" sz="1700">
                <a:latin typeface="Calibri" pitchFamily="34" charset="0"/>
              </a:rPr>
              <a:t> </a:t>
            </a:r>
            <a:r>
              <a:rPr kumimoji="0" lang="en-US" altLang="zh-TW" sz="1700">
                <a:latin typeface="Calibri" pitchFamily="34" charset="0"/>
              </a:rPr>
              <a:t> </a:t>
            </a:r>
            <a:r>
              <a:rPr kumimoji="0" lang="zh-TW" altLang="zh-TW" sz="1700">
                <a:latin typeface="Calibri" pitchFamily="34" charset="0"/>
              </a:rPr>
              <a:t>裝備者的學習管道。學員可利用業餘時間，修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                   </a:t>
            </a:r>
            <a:r>
              <a:rPr kumimoji="0" lang="zh-TW" altLang="zh-TW" sz="1700">
                <a:latin typeface="Calibri" pitchFamily="34" charset="0"/>
              </a:rPr>
              <a:t>讀神學院課程。在教會中配搭事奉，成為牧長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                   </a:t>
            </a:r>
            <a:r>
              <a:rPr kumimoji="0" lang="zh-TW" altLang="zh-TW" sz="1700">
                <a:latin typeface="Calibri" pitchFamily="34" charset="0"/>
              </a:rPr>
              <a:t>的好同工</a:t>
            </a:r>
            <a:r>
              <a:rPr kumimoji="0" lang="zh-TW" altLang="en-US" sz="1700">
                <a:latin typeface="Calibri" pitchFamily="34" charset="0"/>
              </a:rPr>
              <a:t>；在職場或社會作光做鹽</a:t>
            </a:r>
            <a:r>
              <a:rPr kumimoji="0" lang="zh-TW" altLang="zh-TW" sz="1700">
                <a:latin typeface="Calibri" pitchFamily="34" charset="0"/>
              </a:rPr>
              <a:t>。</a:t>
            </a:r>
          </a:p>
          <a:p>
            <a:pPr>
              <a:lnSpc>
                <a:spcPts val="2500"/>
              </a:lnSpc>
              <a:spcBef>
                <a:spcPts val="600"/>
              </a:spcBef>
            </a:pPr>
            <a:r>
              <a:rPr kumimoji="0" lang="zh-TW" altLang="en-US" sz="1700">
                <a:latin typeface="Calibri" pitchFamily="34" charset="0"/>
              </a:rPr>
              <a:t>         </a:t>
            </a:r>
            <a:r>
              <a:rPr kumimoji="0" lang="zh-TW" altLang="zh-TW" sz="1700">
                <a:latin typeface="Calibri" pitchFamily="34" charset="0"/>
              </a:rPr>
              <a:t>學</a:t>
            </a:r>
            <a:r>
              <a:rPr kumimoji="0" lang="en-US" altLang="zh-TW" sz="1700">
                <a:latin typeface="Calibri" pitchFamily="34" charset="0"/>
              </a:rPr>
              <a:t>    </a:t>
            </a:r>
            <a:r>
              <a:rPr kumimoji="0" lang="zh-TW" altLang="zh-TW" sz="1700">
                <a:latin typeface="Calibri" pitchFamily="34" charset="0"/>
              </a:rPr>
              <a:t>制：</a:t>
            </a:r>
            <a:r>
              <a:rPr kumimoji="0" lang="zh-TW" altLang="zh-TW" sz="1700" b="1">
                <a:latin typeface="Calibri" pitchFamily="34" charset="0"/>
              </a:rPr>
              <a:t>信徒神學教育證書課程</a:t>
            </a:r>
            <a:r>
              <a:rPr kumimoji="0" lang="zh-TW" altLang="zh-TW" sz="1700">
                <a:latin typeface="Calibri" pitchFamily="34" charset="0"/>
              </a:rPr>
              <a:t>：以學分計，凡修滿</a:t>
            </a:r>
            <a:r>
              <a:rPr kumimoji="0" lang="en-US" altLang="zh-TW" sz="1700">
                <a:latin typeface="Calibri" pitchFamily="34" charset="0"/>
              </a:rPr>
              <a:t>30</a:t>
            </a: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　　　　 </a:t>
            </a:r>
            <a:r>
              <a:rPr kumimoji="0" lang="zh-TW" altLang="zh-TW" sz="1700">
                <a:latin typeface="Calibri" pitchFamily="34" charset="0"/>
              </a:rPr>
              <a:t>學分（包括必修</a:t>
            </a:r>
            <a:r>
              <a:rPr kumimoji="0" lang="en-US" altLang="zh-TW" sz="1700">
                <a:latin typeface="Calibri" pitchFamily="34" charset="0"/>
              </a:rPr>
              <a:t>16</a:t>
            </a:r>
            <a:r>
              <a:rPr kumimoji="0" lang="zh-TW" altLang="zh-TW" sz="1700">
                <a:latin typeface="Calibri" pitchFamily="34" charset="0"/>
              </a:rPr>
              <a:t>學分、必選</a:t>
            </a:r>
            <a:r>
              <a:rPr kumimoji="0" lang="en-US" altLang="zh-TW" sz="1700">
                <a:latin typeface="Calibri" pitchFamily="34" charset="0"/>
              </a:rPr>
              <a:t>6</a:t>
            </a:r>
            <a:r>
              <a:rPr kumimoji="0" lang="zh-TW" altLang="zh-TW" sz="1700">
                <a:latin typeface="Calibri" pitchFamily="34" charset="0"/>
              </a:rPr>
              <a:t>學分、選修</a:t>
            </a:r>
            <a:r>
              <a:rPr kumimoji="0" lang="en-US" altLang="zh-TW" sz="1700">
                <a:latin typeface="Calibri" pitchFamily="34" charset="0"/>
              </a:rPr>
              <a:t>8</a:t>
            </a:r>
            <a:r>
              <a:rPr kumimoji="0" lang="zh-TW" altLang="zh-TW" sz="1700">
                <a:latin typeface="Calibri" pitchFamily="34" charset="0"/>
              </a:rPr>
              <a:t>學</a:t>
            </a:r>
            <a:r>
              <a:rPr kumimoji="0" lang="zh-TW" altLang="en-US" sz="1700">
                <a:latin typeface="Calibri" pitchFamily="34" charset="0"/>
              </a:rPr>
              <a:t>　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　　　      </a:t>
            </a:r>
            <a:r>
              <a:rPr kumimoji="0" lang="zh-TW" altLang="zh-TW" sz="1700">
                <a:latin typeface="Calibri" pitchFamily="34" charset="0"/>
              </a:rPr>
              <a:t>分），可獲頒『信徒神學教育證書』。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                       修業年限：</a:t>
            </a:r>
            <a:r>
              <a:rPr kumimoji="0" lang="en-US" altLang="zh-TW" sz="1700">
                <a:latin typeface="Calibri" pitchFamily="34" charset="0"/>
              </a:rPr>
              <a:t>2</a:t>
            </a:r>
            <a:r>
              <a:rPr kumimoji="0" lang="zh-TW" altLang="en-US" sz="1700">
                <a:latin typeface="Calibri" pitchFamily="34" charset="0"/>
              </a:rPr>
              <a:t>～</a:t>
            </a:r>
            <a:r>
              <a:rPr kumimoji="0" lang="en-US" altLang="zh-TW" sz="1700">
                <a:latin typeface="Calibri" pitchFamily="34" charset="0"/>
              </a:rPr>
              <a:t>6</a:t>
            </a:r>
            <a:r>
              <a:rPr kumimoji="0" lang="zh-TW" altLang="en-US" sz="1700">
                <a:latin typeface="Calibri" pitchFamily="34" charset="0"/>
              </a:rPr>
              <a:t>年</a:t>
            </a:r>
            <a:endParaRPr kumimoji="0" lang="zh-TW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　　　　</a:t>
            </a:r>
            <a:endParaRPr kumimoji="0" lang="zh-TW" altLang="zh-TW" sz="1700">
              <a:latin typeface="Calibri" pitchFamily="34" charset="0"/>
            </a:endParaRPr>
          </a:p>
          <a:p>
            <a:pPr>
              <a:lnSpc>
                <a:spcPts val="2500"/>
              </a:lnSpc>
            </a:pPr>
            <a:r>
              <a:rPr kumimoji="0" lang="en-US" altLang="zh-TW" sz="1700">
                <a:latin typeface="Calibri" pitchFamily="34" charset="0"/>
              </a:rPr>
              <a:t>※</a:t>
            </a:r>
            <a:r>
              <a:rPr kumimoji="0" lang="zh-TW" altLang="zh-TW" sz="1700">
                <a:latin typeface="Calibri" pitchFamily="34" charset="0"/>
              </a:rPr>
              <a:t>報名資格：年滿 </a:t>
            </a:r>
            <a:r>
              <a:rPr kumimoji="0" lang="en-US" altLang="zh-TW" sz="1700">
                <a:latin typeface="Calibri" pitchFamily="34" charset="0"/>
              </a:rPr>
              <a:t>18 </a:t>
            </a:r>
            <a:r>
              <a:rPr kumimoji="0" lang="zh-TW" altLang="zh-TW" sz="1700">
                <a:latin typeface="Calibri" pitchFamily="34" charset="0"/>
              </a:rPr>
              <a:t>歲，清楚重生得救的基督徒。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3000"/>
              </a:lnSpc>
            </a:pPr>
            <a:r>
              <a:rPr kumimoji="0" lang="zh-TW" altLang="en-US" sz="1700">
                <a:latin typeface="Calibri" pitchFamily="34" charset="0"/>
              </a:rPr>
              <a:t>◎上班時間：週一～週五 上午</a:t>
            </a:r>
            <a:r>
              <a:rPr kumimoji="0" lang="en-US" altLang="zh-TW" sz="1700">
                <a:latin typeface="Calibri" pitchFamily="34" charset="0"/>
              </a:rPr>
              <a:t>8:30</a:t>
            </a:r>
            <a:r>
              <a:rPr kumimoji="0" lang="zh-TW" altLang="en-US" sz="1700">
                <a:latin typeface="Calibri" pitchFamily="34" charset="0"/>
              </a:rPr>
              <a:t>～晚上</a:t>
            </a:r>
            <a:r>
              <a:rPr kumimoji="0" lang="en-US" altLang="zh-TW" sz="1700">
                <a:latin typeface="Calibri" pitchFamily="34" charset="0"/>
              </a:rPr>
              <a:t>9:30</a:t>
            </a: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電話：</a:t>
            </a:r>
            <a:r>
              <a:rPr kumimoji="0" lang="en-US" altLang="zh-TW" sz="1700">
                <a:latin typeface="Calibri" pitchFamily="34" charset="0"/>
                <a:sym typeface="Wingdings" pitchFamily="2" charset="2"/>
              </a:rPr>
              <a:t>(07)9537333</a:t>
            </a:r>
            <a:r>
              <a:rPr kumimoji="0" lang="zh-TW" altLang="en-US" sz="1700">
                <a:latin typeface="Calibri" pitchFamily="34" charset="0"/>
                <a:sym typeface="Wingdings" pitchFamily="2" charset="2"/>
              </a:rPr>
              <a:t>轉</a:t>
            </a:r>
            <a:r>
              <a:rPr kumimoji="0" lang="en-US" altLang="zh-TW" sz="1700">
                <a:latin typeface="Calibri" pitchFamily="34" charset="0"/>
                <a:sym typeface="Wingdings" pitchFamily="2" charset="2"/>
              </a:rPr>
              <a:t>117</a:t>
            </a:r>
            <a:r>
              <a:rPr kumimoji="0" lang="zh-TW" altLang="en-US" sz="1700">
                <a:latin typeface="Calibri" pitchFamily="34" charset="0"/>
                <a:sym typeface="Wingdings" pitchFamily="2" charset="2"/>
              </a:rPr>
              <a:t>      傳真：</a:t>
            </a:r>
            <a:r>
              <a:rPr kumimoji="0" lang="en-US" altLang="zh-TW" sz="1700">
                <a:latin typeface="Calibri" pitchFamily="34" charset="0"/>
                <a:sym typeface="Wingdings" pitchFamily="2" charset="2"/>
              </a:rPr>
              <a:t>(07)9537090</a:t>
            </a:r>
          </a:p>
          <a:p>
            <a:pPr>
              <a:lnSpc>
                <a:spcPts val="2500"/>
              </a:lnSpc>
            </a:pPr>
            <a:r>
              <a:rPr kumimoji="0" lang="zh-TW" altLang="en-US" sz="1700">
                <a:latin typeface="Calibri" pitchFamily="34" charset="0"/>
              </a:rPr>
              <a:t>     </a:t>
            </a:r>
            <a:r>
              <a:rPr kumimoji="0" lang="en-US" altLang="zh-TW" sz="1700">
                <a:latin typeface="Calibri" pitchFamily="34" charset="0"/>
              </a:rPr>
              <a:t>E-mail</a:t>
            </a:r>
            <a:r>
              <a:rPr kumimoji="0" lang="zh-TW" altLang="en-US" sz="1700">
                <a:latin typeface="Calibri" pitchFamily="34" charset="0"/>
              </a:rPr>
              <a:t>：</a:t>
            </a:r>
            <a:r>
              <a:rPr kumimoji="0" lang="en-US" altLang="zh-TW" sz="1700">
                <a:latin typeface="Calibri" pitchFamily="34" charset="0"/>
                <a:sym typeface="Wingdings" pitchFamily="2" charset="2"/>
              </a:rPr>
              <a:t>cce@holylight.org.tw</a:t>
            </a:r>
            <a:r>
              <a:rPr kumimoji="0" lang="en-US" altLang="zh-TW" sz="1700">
                <a:latin typeface="Calibri" pitchFamily="34" charset="0"/>
              </a:rPr>
              <a:t>         </a:t>
            </a:r>
            <a:r>
              <a:rPr kumimoji="0" lang="zh-TW" altLang="en-US" sz="1700">
                <a:latin typeface="Calibri" pitchFamily="34" charset="0"/>
              </a:rPr>
              <a:t>網址：</a:t>
            </a:r>
            <a:r>
              <a:rPr kumimoji="0" lang="en-US" altLang="zh-TW" sz="1700">
                <a:latin typeface="Calibri" pitchFamily="34" charset="0"/>
              </a:rPr>
              <a:t>www.holylight.org.tw  </a:t>
            </a:r>
            <a:endParaRPr kumimoji="0" lang="zh-TW" altLang="zh-TW" sz="1700">
              <a:latin typeface="Calibri" pitchFamily="34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549275" y="179388"/>
            <a:ext cx="5759450" cy="8824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b="1" dirty="0">
                <a:latin typeface="+mn-lt"/>
                <a:ea typeface="+mn-ea"/>
              </a:rPr>
              <a:t>貳、選課須知：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50" dirty="0">
                <a:latin typeface="+mn-lt"/>
                <a:ea typeface="+mn-ea"/>
              </a:rPr>
              <a:t>一、選課規則：</a:t>
            </a:r>
            <a:endParaRPr kumimoji="0" lang="en-US" altLang="zh-TW" sz="16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600" dirty="0">
                <a:latin typeface="+mn-lt"/>
                <a:ea typeface="+mn-ea"/>
              </a:rPr>
              <a:t>     1.</a:t>
            </a:r>
            <a:r>
              <a:rPr kumimoji="0" lang="zh-TW" altLang="zh-TW" sz="1700" dirty="0">
                <a:latin typeface="+mn-lt"/>
                <a:ea typeface="+mn-ea"/>
              </a:rPr>
              <a:t>舊生：來電或至聖光網站推廣教育中心線上選課即可。</a:t>
            </a: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</a:t>
            </a:r>
            <a:r>
              <a:rPr kumimoji="0" lang="en-US" altLang="zh-TW" sz="1700" dirty="0">
                <a:latin typeface="+mn-lt"/>
                <a:ea typeface="+mn-ea"/>
              </a:rPr>
              <a:t>2.</a:t>
            </a:r>
            <a:r>
              <a:rPr kumimoji="0" lang="zh-TW" altLang="zh-TW" sz="1700" dirty="0">
                <a:latin typeface="+mn-lt"/>
                <a:ea typeface="+mn-ea"/>
              </a:rPr>
              <a:t>新生：請至本中心網頁下載「學生基本資料表」及</a:t>
            </a:r>
            <a:r>
              <a:rPr kumimoji="0" lang="zh-TW" altLang="en-US" sz="1700" dirty="0">
                <a:latin typeface="+mn-lt"/>
                <a:ea typeface="+mn-ea"/>
              </a:rPr>
              <a:t>  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       </a:t>
            </a:r>
            <a:r>
              <a:rPr kumimoji="0" lang="zh-TW" altLang="zh-TW" sz="1700" dirty="0">
                <a:latin typeface="+mn-lt"/>
                <a:ea typeface="+mn-ea"/>
              </a:rPr>
              <a:t>「牧者推薦函」，繳交後經</a:t>
            </a:r>
            <a:r>
              <a:rPr kumimoji="0" lang="zh-TW" altLang="en-US" sz="1700" dirty="0">
                <a:latin typeface="+mn-lt"/>
                <a:ea typeface="+mn-ea"/>
              </a:rPr>
              <a:t>「</a:t>
            </a:r>
            <a:r>
              <a:rPr kumimoji="0" lang="zh-TW" altLang="zh-TW" sz="1700" dirty="0">
                <a:latin typeface="+mn-lt"/>
                <a:ea typeface="+mn-ea"/>
              </a:rPr>
              <a:t>推廣教育中心</a:t>
            </a:r>
            <a:r>
              <a:rPr kumimoji="0" lang="zh-TW" altLang="en-US" sz="1700" dirty="0">
                <a:latin typeface="+mn-lt"/>
                <a:ea typeface="+mn-ea"/>
              </a:rPr>
              <a:t>」  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         審核，</a:t>
            </a:r>
            <a:r>
              <a:rPr kumimoji="0" lang="zh-TW" altLang="zh-TW" sz="1700" dirty="0">
                <a:latin typeface="+mn-lt"/>
                <a:ea typeface="+mn-ea"/>
              </a:rPr>
              <a:t>完成報名手續，始可選課。</a:t>
            </a:r>
            <a:r>
              <a:rPr kumimoji="0" lang="en-US" altLang="zh-TW" sz="1700" dirty="0">
                <a:latin typeface="+mn-lt"/>
                <a:ea typeface="+mn-ea"/>
              </a:rPr>
              <a:t> </a:t>
            </a:r>
            <a:endParaRPr kumimoji="0" lang="zh-TW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</a:t>
            </a:r>
            <a:r>
              <a:rPr kumimoji="0" lang="en-US" altLang="zh-TW" sz="1700" dirty="0">
                <a:latin typeface="+mn-lt"/>
                <a:ea typeface="+mn-ea"/>
              </a:rPr>
              <a:t>3.</a:t>
            </a:r>
            <a:r>
              <a:rPr kumimoji="0" lang="zh-TW" altLang="zh-TW" sz="1700" dirty="0">
                <a:latin typeface="+mn-lt"/>
                <a:ea typeface="+mn-ea"/>
              </a:rPr>
              <a:t>選課後需於一週內完成繳費，方視為完成報名手續。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</a:t>
            </a:r>
            <a:r>
              <a:rPr kumimoji="0" lang="en-US" altLang="zh-TW" sz="1700" dirty="0">
                <a:latin typeface="+mn-lt"/>
                <a:ea typeface="+mn-ea"/>
              </a:rPr>
              <a:t>4.</a:t>
            </a:r>
            <a:r>
              <a:rPr kumimoji="0" lang="zh-TW" altLang="en-US" sz="1700" dirty="0">
                <a:latin typeface="+mn-lt"/>
                <a:ea typeface="+mn-ea"/>
              </a:rPr>
              <a:t>繳交方式：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A.</a:t>
            </a:r>
            <a:r>
              <a:rPr kumimoji="0" lang="zh-TW" altLang="en-US" sz="1700" dirty="0">
                <a:latin typeface="+mn-lt"/>
                <a:ea typeface="+mn-ea"/>
              </a:rPr>
              <a:t>直接至學院繳費 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B.</a:t>
            </a:r>
            <a:r>
              <a:rPr kumimoji="0" lang="zh-TW" altLang="en-US" sz="1700" dirty="0">
                <a:latin typeface="+mn-lt"/>
                <a:ea typeface="+mn-ea"/>
              </a:rPr>
              <a:t>郵局劃撥：</a:t>
            </a:r>
            <a:r>
              <a:rPr kumimoji="0" lang="zh-TW" altLang="zh-TW" sz="1700" dirty="0"/>
              <a:t>帳號：</a:t>
            </a:r>
            <a:r>
              <a:rPr kumimoji="0" lang="en-US" altLang="zh-TW" sz="1700" dirty="0"/>
              <a:t>42266838</a:t>
            </a:r>
            <a:r>
              <a:rPr kumimoji="0" lang="zh-TW" altLang="zh-TW" sz="1700" dirty="0"/>
              <a:t>。戶名：財團法人基督</a:t>
            </a:r>
            <a:endParaRPr kumimoji="0" lang="en-US" altLang="zh-TW" sz="1700" dirty="0"/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/>
              <a:t>          </a:t>
            </a:r>
            <a:r>
              <a:rPr kumimoji="0" lang="zh-TW" altLang="zh-TW" sz="1700" dirty="0"/>
              <a:t>教中華循理會聖光神學基金會</a:t>
            </a:r>
            <a:r>
              <a:rPr kumimoji="0" lang="zh-TW" altLang="en-US" sz="1700" dirty="0">
                <a:latin typeface="+mn-lt"/>
                <a:ea typeface="+mn-ea"/>
              </a:rPr>
              <a:t>。 </a:t>
            </a:r>
            <a:r>
              <a:rPr kumimoji="0" lang="zh-TW" altLang="zh-TW" sz="1700" dirty="0">
                <a:latin typeface="+mn-lt"/>
                <a:ea typeface="+mn-ea"/>
              </a:rPr>
              <a:t>劃撥請註明繳交推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</a:t>
            </a:r>
            <a:r>
              <a:rPr kumimoji="0" lang="zh-TW" altLang="zh-TW" sz="1700" dirty="0">
                <a:latin typeface="+mn-lt"/>
                <a:ea typeface="+mn-ea"/>
              </a:rPr>
              <a:t>廣教育中心學分費。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C.</a:t>
            </a:r>
            <a:r>
              <a:rPr kumimoji="0" lang="zh-TW" altLang="en-US" sz="1700" dirty="0">
                <a:latin typeface="+mn-lt"/>
                <a:ea typeface="+mn-ea"/>
              </a:rPr>
              <a:t>銀行匯款：兆豐國際商業銀行（代號</a:t>
            </a:r>
            <a:r>
              <a:rPr kumimoji="0" lang="en-US" altLang="zh-TW" sz="1700" dirty="0">
                <a:latin typeface="+mn-lt"/>
                <a:ea typeface="+mn-ea"/>
              </a:rPr>
              <a:t>017</a:t>
            </a:r>
            <a:r>
              <a:rPr kumimoji="0" lang="zh-TW" altLang="en-US" sz="1700" dirty="0">
                <a:latin typeface="+mn-lt"/>
                <a:ea typeface="+mn-ea"/>
              </a:rPr>
              <a:t>）新興分行，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帳號：</a:t>
            </a:r>
            <a:r>
              <a:rPr kumimoji="0" lang="en-US" altLang="zh-TW" sz="1700" dirty="0">
                <a:latin typeface="+mn-lt"/>
                <a:ea typeface="+mn-ea"/>
              </a:rPr>
              <a:t>013-09-04327-3</a:t>
            </a:r>
            <a:r>
              <a:rPr kumimoji="0" lang="zh-TW" altLang="zh-TW" sz="1700" dirty="0"/>
              <a:t>戶名：財團法人基督教中華循</a:t>
            </a:r>
            <a:endParaRPr kumimoji="0" lang="en-US" altLang="zh-TW" sz="1700" dirty="0"/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/>
              <a:t>           </a:t>
            </a:r>
            <a:r>
              <a:rPr kumimoji="0" lang="zh-TW" altLang="zh-TW" sz="1700" dirty="0"/>
              <a:t>理會聖光神學基金會</a:t>
            </a:r>
            <a:r>
              <a:rPr kumimoji="0" lang="zh-TW" altLang="en-US" sz="1700" dirty="0"/>
              <a:t>。匯款單上</a:t>
            </a:r>
            <a:r>
              <a:rPr kumimoji="0" lang="zh-TW" altLang="zh-TW" sz="1700" dirty="0"/>
              <a:t>請註明</a:t>
            </a:r>
            <a:r>
              <a:rPr kumimoji="0" lang="zh-TW" altLang="en-US" sz="1700" dirty="0"/>
              <a:t>「</a:t>
            </a:r>
            <a:r>
              <a:rPr kumimoji="0" lang="zh-TW" altLang="zh-TW" sz="1700" dirty="0"/>
              <a:t>推廣教育</a:t>
            </a:r>
            <a:endParaRPr kumimoji="0" lang="en-US" altLang="zh-TW" sz="1700" dirty="0"/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/>
              <a:t>           </a:t>
            </a:r>
            <a:r>
              <a:rPr kumimoji="0" lang="zh-TW" altLang="zh-TW" sz="1700" dirty="0"/>
              <a:t>中心</a:t>
            </a:r>
            <a:r>
              <a:rPr kumimoji="0" lang="zh-TW" altLang="en-US" sz="1700" dirty="0"/>
              <a:t>」</a:t>
            </a:r>
            <a:r>
              <a:rPr kumimoji="0" lang="zh-TW" altLang="zh-TW" sz="1700" dirty="0"/>
              <a:t>學分費。</a:t>
            </a:r>
            <a:r>
              <a:rPr kumimoji="0" lang="en-US" altLang="zh-TW" sz="1700" dirty="0">
                <a:latin typeface="+mn-lt"/>
                <a:ea typeface="+mn-ea"/>
              </a:rPr>
              <a:t>     </a:t>
            </a: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</a:t>
            </a:r>
            <a:r>
              <a:rPr kumimoji="0" lang="en-US" altLang="zh-TW" sz="1700" dirty="0">
                <a:latin typeface="+mn-lt"/>
                <a:ea typeface="+mn-ea"/>
              </a:rPr>
              <a:t>5.</a:t>
            </a:r>
            <a:r>
              <a:rPr kumimoji="0" lang="zh-TW" altLang="zh-TW" sz="1700" dirty="0">
                <a:latin typeface="+mn-lt"/>
                <a:ea typeface="+mn-ea"/>
              </a:rPr>
              <a:t>費</a:t>
            </a:r>
            <a:r>
              <a:rPr kumimoji="0" lang="en-US" altLang="zh-TW" sz="1700" dirty="0">
                <a:latin typeface="+mn-lt"/>
                <a:ea typeface="+mn-ea"/>
              </a:rPr>
              <a:t>    </a:t>
            </a:r>
            <a:r>
              <a:rPr kumimoji="0" lang="zh-TW" altLang="zh-TW" sz="1700" dirty="0">
                <a:latin typeface="+mn-lt"/>
                <a:ea typeface="+mn-ea"/>
              </a:rPr>
              <a:t>用：每學分</a:t>
            </a:r>
            <a:r>
              <a:rPr kumimoji="0" lang="en-US" altLang="zh-TW" sz="1700" dirty="0">
                <a:latin typeface="+mn-lt"/>
                <a:ea typeface="+mn-ea"/>
              </a:rPr>
              <a:t>1,500</a:t>
            </a:r>
            <a:r>
              <a:rPr kumimoji="0" lang="zh-TW" altLang="zh-TW" sz="1700" dirty="0">
                <a:latin typeface="+mn-lt"/>
                <a:ea typeface="+mn-ea"/>
              </a:rPr>
              <a:t>元</a:t>
            </a:r>
            <a:r>
              <a:rPr kumimoji="0" lang="zh-TW" altLang="en-US" sz="1700" dirty="0">
                <a:latin typeface="+mn-lt"/>
                <a:ea typeface="+mn-ea"/>
              </a:rPr>
              <a:t>（術科另計）</a:t>
            </a:r>
            <a:r>
              <a:rPr kumimoji="0" lang="zh-TW" altLang="zh-TW" sz="1700" dirty="0">
                <a:latin typeface="+mn-lt"/>
                <a:ea typeface="+mn-ea"/>
              </a:rPr>
              <a:t>。</a:t>
            </a: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A.</a:t>
            </a:r>
            <a:r>
              <a:rPr kumimoji="0" lang="zh-TW" altLang="zh-TW" sz="1700" dirty="0">
                <a:latin typeface="+mn-lt"/>
                <a:ea typeface="+mn-ea"/>
              </a:rPr>
              <a:t>同教會五人以上同行選課，可享八折優惠</a:t>
            </a:r>
            <a:r>
              <a:rPr kumimoji="0" lang="zh-TW" altLang="en-US" sz="1700" dirty="0">
                <a:latin typeface="+mn-lt"/>
                <a:ea typeface="+mn-ea"/>
              </a:rPr>
              <a:t>，但須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以教會為單位報名。</a:t>
            </a:r>
            <a:endParaRPr kumimoji="0" lang="zh-TW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B.</a:t>
            </a:r>
            <a:r>
              <a:rPr kumimoji="0" lang="zh-TW" altLang="en-US" sz="1700" dirty="0">
                <a:latin typeface="+mn-lt"/>
                <a:ea typeface="+mn-ea"/>
              </a:rPr>
              <a:t>個人或夫妻選三門課以上者，即可享學分費</a:t>
            </a:r>
            <a:r>
              <a:rPr kumimoji="0" lang="zh-TW" altLang="zh-TW" sz="1700" dirty="0">
                <a:latin typeface="+mn-lt"/>
                <a:ea typeface="+mn-ea"/>
              </a:rPr>
              <a:t>八折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優</a:t>
            </a:r>
            <a:r>
              <a:rPr kumimoji="0" lang="zh-TW" altLang="zh-TW" sz="1700" dirty="0">
                <a:latin typeface="+mn-lt"/>
                <a:ea typeface="+mn-ea"/>
              </a:rPr>
              <a:t>惠。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C.</a:t>
            </a:r>
            <a:r>
              <a:rPr kumimoji="0" lang="zh-TW" altLang="en-US" sz="1700" dirty="0">
                <a:latin typeface="+mn-lt"/>
                <a:ea typeface="+mn-ea"/>
              </a:rPr>
              <a:t>術科恕不優惠。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</a:t>
            </a:r>
            <a:r>
              <a:rPr kumimoji="0" lang="en-US" altLang="zh-TW" sz="1700" dirty="0">
                <a:latin typeface="+mn-lt"/>
                <a:ea typeface="+mn-ea"/>
              </a:rPr>
              <a:t>D.</a:t>
            </a:r>
            <a:r>
              <a:rPr kumimoji="0" lang="zh-TW" altLang="en-US" sz="1700" dirty="0">
                <a:latin typeface="+mn-lt"/>
                <a:ea typeface="+mn-ea"/>
              </a:rPr>
              <a:t>本校校友、在校生配偶、固定義工，照繳學分費，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為整學期</a:t>
            </a:r>
            <a:r>
              <a:rPr kumimoji="0" lang="zh-TW" altLang="en-US" sz="1700" dirty="0">
                <a:latin typeface="+mn-lt"/>
                <a:ea typeface="+mn-ea"/>
              </a:rPr>
              <a:t>請假二次</a:t>
            </a:r>
            <a:r>
              <a:rPr kumimoji="0" lang="zh-TW" altLang="en-US" sz="1700" dirty="0">
                <a:latin typeface="+mn-lt"/>
                <a:ea typeface="+mn-ea"/>
              </a:rPr>
              <a:t>（含）以內者，以當季最後一週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  將全額退費。（優惠辦法以現行公告為準）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　  </a:t>
            </a:r>
            <a:r>
              <a:rPr kumimoji="0" lang="en-US" altLang="zh-TW" sz="1700" dirty="0">
                <a:latin typeface="+mn-lt"/>
                <a:ea typeface="+mn-ea"/>
              </a:rPr>
              <a:t>6.</a:t>
            </a:r>
            <a:r>
              <a:rPr kumimoji="0" lang="zh-TW" altLang="en-US" sz="1700" dirty="0">
                <a:latin typeface="+mn-lt"/>
                <a:ea typeface="+mn-ea"/>
              </a:rPr>
              <a:t>上課第一天，請攜帶學生證加蓋註冊章，上課教室將 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於大廳張貼公告。</a:t>
            </a:r>
            <a:endParaRPr kumimoji="0" lang="en-US" altLang="zh-TW" sz="17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3</a:t>
            </a:r>
            <a:endParaRPr lang="zh-TW" altLang="en-US" dirty="0"/>
          </a:p>
        </p:txBody>
      </p:sp>
      <p:pic>
        <p:nvPicPr>
          <p:cNvPr id="6147" name="Picture 2" descr="C:\Documents and Settings\user\Local Settings\Temporary Internet Files\Content.IE5\M1HQ7YHG\MP90031387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" y="468313"/>
            <a:ext cx="5741988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549275" y="2916238"/>
            <a:ext cx="5688013" cy="41576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50" dirty="0">
                <a:latin typeface="+mn-lt"/>
                <a:ea typeface="+mn-ea"/>
              </a:rPr>
              <a:t>二、加退選規則：</a:t>
            </a:r>
            <a:endParaRPr kumimoji="0" lang="en-US" altLang="zh-TW" sz="1750" dirty="0">
              <a:latin typeface="+mn-lt"/>
              <a:ea typeface="+mn-ea"/>
            </a:endParaRPr>
          </a:p>
          <a:p>
            <a:pPr fontAlgn="auto">
              <a:lnSpc>
                <a:spcPts val="6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zh-TW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dirty="0">
                <a:latin typeface="+mn-lt"/>
                <a:ea typeface="+mn-ea"/>
              </a:rPr>
              <a:t>       </a:t>
            </a:r>
            <a:r>
              <a:rPr kumimoji="0" lang="en-US" altLang="zh-TW" sz="1700" dirty="0">
                <a:latin typeface="+mn-lt"/>
                <a:ea typeface="+mn-ea"/>
              </a:rPr>
              <a:t>1.</a:t>
            </a:r>
            <a:r>
              <a:rPr kumimoji="0" lang="zh-TW" altLang="en-US" sz="1700" dirty="0">
                <a:latin typeface="+mn-lt"/>
                <a:ea typeface="+mn-ea"/>
              </a:rPr>
              <a:t>開學的第一週是加退選時間，當您聽完第一堂原選的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課程而覺得不合適想改選、退選或加選其它課程時，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 請親自到辦公室辦理。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</a:t>
            </a:r>
            <a:r>
              <a:rPr kumimoji="0" lang="en-US" altLang="zh-TW" sz="1700" dirty="0">
                <a:latin typeface="+mn-lt"/>
                <a:ea typeface="+mn-ea"/>
              </a:rPr>
              <a:t>2.</a:t>
            </a:r>
            <a:r>
              <a:rPr kumimoji="0" lang="zh-TW" altLang="en-US" sz="1700" dirty="0">
                <a:latin typeface="+mn-lt"/>
                <a:ea typeface="+mn-ea"/>
              </a:rPr>
              <a:t>未繳學分費者，不得旁聽課程。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</a:t>
            </a:r>
            <a:r>
              <a:rPr kumimoji="0" lang="en-US" altLang="zh-TW" sz="1700" dirty="0">
                <a:latin typeface="+mn-lt"/>
                <a:ea typeface="+mn-ea"/>
              </a:rPr>
              <a:t>3.</a:t>
            </a:r>
            <a:r>
              <a:rPr kumimoji="0" lang="zh-TW" altLang="en-US" sz="1700" dirty="0">
                <a:latin typeface="+mn-lt"/>
                <a:ea typeface="+mn-ea"/>
              </a:rPr>
              <a:t>第一次上課後一週內退選，可全額退費。第三週內退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選，可退費</a:t>
            </a:r>
            <a:r>
              <a:rPr kumimoji="0" lang="en-US" altLang="zh-TW" sz="1700" dirty="0">
                <a:latin typeface="+mn-lt"/>
                <a:ea typeface="+mn-ea"/>
              </a:rPr>
              <a:t>50%</a:t>
            </a:r>
            <a:r>
              <a:rPr kumimoji="0" lang="zh-TW" altLang="en-US" sz="1700" dirty="0">
                <a:latin typeface="+mn-lt"/>
                <a:ea typeface="+mn-ea"/>
              </a:rPr>
              <a:t>。第四週起，一概不退費。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</a:t>
            </a:r>
            <a:r>
              <a:rPr kumimoji="0" lang="en-US" altLang="zh-TW" sz="1700" dirty="0">
                <a:latin typeface="+mn-lt"/>
                <a:ea typeface="+mn-ea"/>
              </a:rPr>
              <a:t>4.</a:t>
            </a:r>
            <a:r>
              <a:rPr kumimoji="0" lang="zh-TW" altLang="en-US" sz="1700" dirty="0">
                <a:latin typeface="+mn-lt"/>
                <a:ea typeface="+mn-ea"/>
              </a:rPr>
              <a:t>凡註明「選課後不得改選或退選」之課程，一概不退 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費，請慎選！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</a:t>
            </a:r>
            <a:r>
              <a:rPr kumimoji="0" lang="en-US" altLang="zh-TW" sz="1700" dirty="0">
                <a:latin typeface="+mn-lt"/>
                <a:ea typeface="+mn-ea"/>
              </a:rPr>
              <a:t>5.</a:t>
            </a:r>
            <a:r>
              <a:rPr kumimoji="0" lang="zh-TW" altLang="en-US" sz="1700" dirty="0">
                <a:latin typeface="+mn-lt"/>
                <a:ea typeface="+mn-ea"/>
              </a:rPr>
              <a:t>請假不得超過該課程總時數的四分之一（如</a:t>
            </a:r>
            <a:r>
              <a:rPr kumimoji="0" lang="en-US" altLang="zh-TW" sz="1700" dirty="0">
                <a:latin typeface="+mn-lt"/>
                <a:ea typeface="+mn-ea"/>
              </a:rPr>
              <a:t>30</a:t>
            </a:r>
            <a:r>
              <a:rPr kumimoji="0" lang="zh-TW" altLang="en-US" sz="1700" dirty="0">
                <a:latin typeface="+mn-lt"/>
                <a:ea typeface="+mn-ea"/>
              </a:rPr>
              <a:t>小時的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　　 課不得超過</a:t>
            </a:r>
            <a:r>
              <a:rPr kumimoji="0" lang="en-US" altLang="zh-TW" sz="1700" dirty="0">
                <a:latin typeface="+mn-lt"/>
                <a:ea typeface="+mn-ea"/>
              </a:rPr>
              <a:t>7.5</a:t>
            </a:r>
            <a:r>
              <a:rPr kumimoji="0" lang="zh-TW" altLang="en-US" sz="1700" dirty="0">
                <a:latin typeface="+mn-lt"/>
                <a:ea typeface="+mn-ea"/>
              </a:rPr>
              <a:t>小時），超過者不給予學分，但仍可上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+mn-lt"/>
                <a:ea typeface="+mn-ea"/>
              </a:rPr>
              <a:t>          完此課程。</a:t>
            </a:r>
            <a:endParaRPr kumimoji="0" lang="en-US" altLang="zh-TW" sz="1700" dirty="0"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4</a:t>
            </a:r>
            <a:endParaRPr lang="zh-TW" altLang="en-US" dirty="0"/>
          </a:p>
        </p:txBody>
      </p:sp>
      <p:pic>
        <p:nvPicPr>
          <p:cNvPr id="7171" name="Picture 2" descr="C:\Documents and Settings\user\Local Settings\Temporary Internet Files\Content.IE5\8TYNK56F\MC90028684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" y="395288"/>
            <a:ext cx="583247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549275" y="3132138"/>
            <a:ext cx="5759450" cy="3670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kumimoji="0" lang="zh-TW" altLang="en-US" b="1" dirty="0">
                <a:latin typeface="Calibri" pitchFamily="34" charset="0"/>
                <a:ea typeface="+mn-ea"/>
              </a:rPr>
              <a:t>參、選課建議書</a:t>
            </a:r>
            <a:endParaRPr kumimoji="0" lang="en-US" altLang="zh-TW" b="1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      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1.</a:t>
            </a:r>
            <a:r>
              <a:rPr kumimoji="0" lang="zh-TW" altLang="zh-TW" sz="1700" dirty="0">
                <a:latin typeface="Calibri" pitchFamily="34" charset="0"/>
                <a:ea typeface="+mn-ea"/>
              </a:rPr>
              <a:t>信徒神學教育證書課程，以必修及必選為優先選擇。</a:t>
            </a: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      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2.</a:t>
            </a:r>
            <a:r>
              <a:rPr kumimoji="0" lang="zh-TW" altLang="zh-TW" sz="1700" dirty="0">
                <a:latin typeface="+mn-ea"/>
                <a:ea typeface="+mn-ea"/>
              </a:rPr>
              <a:t>若不拿證書者可按興趣選擇課程</a:t>
            </a:r>
            <a:r>
              <a:rPr kumimoji="0" lang="zh-TW" altLang="zh-TW" sz="1700" dirty="0">
                <a:latin typeface="+mn-lt"/>
                <a:ea typeface="+mn-ea"/>
              </a:rPr>
              <a:t>。</a:t>
            </a:r>
            <a:endParaRPr kumimoji="0" lang="en-US" altLang="zh-TW" sz="1700" dirty="0">
              <a:latin typeface="+mn-lt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      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3.</a:t>
            </a:r>
            <a:r>
              <a:rPr kumimoji="0" lang="zh-TW" altLang="en-US" sz="1700" dirty="0">
                <a:latin typeface="Calibri" pitchFamily="34" charset="0"/>
                <a:ea typeface="+mn-ea"/>
              </a:rPr>
              <a:t>初信者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/</a:t>
            </a:r>
            <a:r>
              <a:rPr kumimoji="0" lang="zh-TW" altLang="en-US" sz="1700" dirty="0">
                <a:latin typeface="Calibri" pitchFamily="34" charset="0"/>
                <a:ea typeface="+mn-ea"/>
              </a:rPr>
              <a:t>初學者可從概論課程著手，循序漸進。以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　　聖經課程為例，如：聖經熟讀→新舊約概論→單卷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　　→解經學。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　  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4.</a:t>
            </a:r>
            <a:r>
              <a:rPr kumimoji="0" lang="zh-TW" altLang="en-US" sz="1700" dirty="0">
                <a:latin typeface="Calibri" pitchFamily="34" charset="0"/>
                <a:ea typeface="+mn-ea"/>
              </a:rPr>
              <a:t>術科有程度之分，若不確定自己是否合適上此課程，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　　 歡迎來電洽詢，恕不開放試聽。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       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5.</a:t>
            </a:r>
            <a:r>
              <a:rPr kumimoji="0" lang="zh-TW" altLang="en-US" sz="1700" dirty="0">
                <a:latin typeface="Calibri" pitchFamily="34" charset="0"/>
                <a:ea typeface="+mn-ea"/>
              </a:rPr>
              <a:t>心動請馬上行動，</a:t>
            </a:r>
            <a:r>
              <a:rPr kumimoji="0" lang="en-US" altLang="zh-TW" sz="1700" dirty="0">
                <a:latin typeface="Calibri" pitchFamily="34" charset="0"/>
                <a:ea typeface="+mn-ea"/>
              </a:rPr>
              <a:t> </a:t>
            </a:r>
            <a:r>
              <a:rPr kumimoji="0" lang="zh-TW" altLang="en-US" sz="1700" dirty="0">
                <a:latin typeface="Calibri" pitchFamily="34" charset="0"/>
                <a:ea typeface="+mn-ea"/>
              </a:rPr>
              <a:t>若未及時在截止日前報名，恐怕</a:t>
            </a:r>
            <a:endParaRPr kumimoji="0" lang="en-US" altLang="zh-TW" sz="1700" dirty="0">
              <a:latin typeface="Calibri" pitchFamily="34" charset="0"/>
              <a:ea typeface="+mn-ea"/>
            </a:endParaRPr>
          </a:p>
          <a:p>
            <a:pPr fontAlgn="auto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700" dirty="0">
                <a:latin typeface="Calibri" pitchFamily="34" charset="0"/>
                <a:ea typeface="+mn-ea"/>
              </a:rPr>
              <a:t>　　  課程會因人數不足而取消，平白失去學習的機會。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549275" y="4140200"/>
          <a:ext cx="5800725" cy="2201863"/>
        </p:xfrm>
        <a:graphic>
          <a:graphicData uri="http://schemas.openxmlformats.org/drawingml/2006/table">
            <a:tbl>
              <a:tblPr/>
              <a:tblGrid>
                <a:gridCol w="979271"/>
                <a:gridCol w="1534467"/>
                <a:gridCol w="708652"/>
                <a:gridCol w="1530493"/>
                <a:gridCol w="1047418"/>
              </a:tblGrid>
              <a:tr h="24157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必</a:t>
                      </a: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     </a:t>
                      </a: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修</a:t>
                      </a: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 </a:t>
                      </a: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（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16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學分）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必</a:t>
                      </a: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     </a:t>
                      </a: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選</a:t>
                      </a: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     </a:t>
                      </a:r>
                      <a:r>
                        <a:rPr 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6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學分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選修</a:t>
                      </a: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  </a:t>
                      </a:r>
                      <a:r>
                        <a:rPr 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8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學分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57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聖經課程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舊約概論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釋經類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任一門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實用釋經學、歸納法查經、讀經法…等。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任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選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其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他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課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程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5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新約概論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15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聖經熟讀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5616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神學與歷史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基督教神學上、下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*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輔導類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任一門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諮商概論、輔導類、自我成長…等。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312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教會歷史上、下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484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實踐課程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靈命</a:t>
                      </a:r>
                      <a:r>
                        <a:rPr lang="zh-TW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塑造</a:t>
                      </a:r>
                      <a:endParaRPr lang="en-US" altLang="zh-TW" sz="1300" kern="100" dirty="0" smtClean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 smtClean="0">
                          <a:latin typeface="Calibri"/>
                          <a:ea typeface="新細明體"/>
                          <a:cs typeface="Times New Roman"/>
                        </a:rPr>
                        <a:t>（佈道與門訓）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教育類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(</a:t>
                      </a: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任一門</a:t>
                      </a:r>
                      <a:r>
                        <a:rPr lang="en-US" sz="1300" kern="100" dirty="0">
                          <a:latin typeface="Calibri"/>
                          <a:ea typeface="新細明體"/>
                          <a:cs typeface="Times New Roman"/>
                        </a:rPr>
                        <a:t>)</a:t>
                      </a:r>
                      <a:endParaRPr lang="zh-TW" sz="13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300" kern="100" dirty="0">
                          <a:latin typeface="Calibri"/>
                          <a:ea typeface="新細明體"/>
                          <a:cs typeface="Times New Roman"/>
                        </a:rPr>
                        <a:t>教學法、課程設計、分齡教育…等。</a:t>
                      </a:r>
                    </a:p>
                  </a:txBody>
                  <a:tcPr marL="52174" marR="52174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228" name="Rectangle 3"/>
          <p:cNvSpPr>
            <a:spLocks noChangeArrowheads="1"/>
          </p:cNvSpPr>
          <p:nvPr/>
        </p:nvSpPr>
        <p:spPr bwMode="auto">
          <a:xfrm>
            <a:off x="549275" y="2760663"/>
            <a:ext cx="56451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zh-TW" altLang="en-US" b="1">
                <a:latin typeface="Calibri" pitchFamily="34" charset="0"/>
                <a:cs typeface="Times New Roman" pitchFamily="18" charset="0"/>
              </a:rPr>
              <a:t>肆、畢業學分要求</a:t>
            </a:r>
            <a:endParaRPr lang="en-US" altLang="zh-TW" b="1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2600"/>
              </a:lnSpc>
            </a:pPr>
            <a:endParaRPr lang="en-US" altLang="zh-TW" sz="1700" b="1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2600"/>
              </a:lnSpc>
            </a:pPr>
            <a:endParaRPr lang="en-US" altLang="zh-TW" sz="1700" b="1">
              <a:latin typeface="Calibri" pitchFamily="34" charset="0"/>
              <a:cs typeface="Times New Roman" pitchFamily="18" charset="0"/>
            </a:endParaRPr>
          </a:p>
          <a:p>
            <a:pPr>
              <a:lnSpc>
                <a:spcPts val="2600"/>
              </a:lnSpc>
            </a:pPr>
            <a:r>
              <a:rPr lang="zh-TW" sz="1700" b="1">
                <a:latin typeface="Calibri" pitchFamily="34" charset="0"/>
                <a:cs typeface="Times New Roman" pitchFamily="18" charset="0"/>
              </a:rPr>
              <a:t>信徒神學教育證書課程</a:t>
            </a:r>
            <a:endParaRPr lang="zh-TW" sz="1700" b="1"/>
          </a:p>
        </p:txBody>
      </p:sp>
      <p:pic>
        <p:nvPicPr>
          <p:cNvPr id="8229" name="Picture 5" descr="C:\Documents and Settings\user\Local Settings\Temporary Internet Files\Content.IE5\SLQFC1Q7\MCj0300904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1116013"/>
            <a:ext cx="5715000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30" name="Rectangle 3"/>
          <p:cNvSpPr>
            <a:spLocks noChangeArrowheads="1"/>
          </p:cNvSpPr>
          <p:nvPr/>
        </p:nvSpPr>
        <p:spPr bwMode="auto">
          <a:xfrm>
            <a:off x="692150" y="6732588"/>
            <a:ext cx="5429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zh-TW" altLang="en-US" sz="1200">
                <a:latin typeface="Calibri" pitchFamily="34" charset="0"/>
                <a:cs typeface="Times New Roman" pitchFamily="18" charset="0"/>
              </a:rPr>
              <a:t>*</a:t>
            </a:r>
            <a:r>
              <a:rPr lang="en-US" altLang="zh-TW" sz="1200">
                <a:latin typeface="Calibri" pitchFamily="34" charset="0"/>
                <a:cs typeface="Times New Roman" pitchFamily="18" charset="0"/>
              </a:rPr>
              <a:t>【</a:t>
            </a:r>
            <a:r>
              <a:rPr lang="zh-TW" altLang="en-US" sz="1200">
                <a:latin typeface="Calibri" pitchFamily="34" charset="0"/>
                <a:cs typeface="Times New Roman" pitchFamily="18" charset="0"/>
              </a:rPr>
              <a:t>基督教神學上</a:t>
            </a:r>
            <a:r>
              <a:rPr lang="en-US" altLang="zh-TW" sz="1200">
                <a:latin typeface="Calibri" pitchFamily="34" charset="0"/>
                <a:cs typeface="Times New Roman" pitchFamily="18" charset="0"/>
              </a:rPr>
              <a:t>】</a:t>
            </a:r>
            <a:r>
              <a:rPr lang="zh-TW" altLang="en-US" sz="1200">
                <a:latin typeface="Calibri" pitchFamily="34" charset="0"/>
                <a:cs typeface="Times New Roman" pitchFamily="18" charset="0"/>
              </a:rPr>
              <a:t>：神論、基督論、人論、罪論、啟示論</a:t>
            </a:r>
            <a:endParaRPr lang="zh-TW" altLang="en-US" sz="1200"/>
          </a:p>
          <a:p>
            <a:pPr eaLnBrk="0" hangingPunct="0"/>
            <a:r>
              <a:rPr lang="zh-TW" altLang="en-US" sz="1200">
                <a:latin typeface="Calibri" pitchFamily="34" charset="0"/>
                <a:cs typeface="Times New Roman" pitchFamily="18" charset="0"/>
              </a:rPr>
              <a:t>  </a:t>
            </a:r>
            <a:r>
              <a:rPr lang="en-US" altLang="zh-TW" sz="1200">
                <a:latin typeface="Calibri" pitchFamily="34" charset="0"/>
                <a:cs typeface="Times New Roman" pitchFamily="18" charset="0"/>
              </a:rPr>
              <a:t>【</a:t>
            </a:r>
            <a:r>
              <a:rPr lang="zh-TW" altLang="en-US" sz="1200">
                <a:latin typeface="Calibri" pitchFamily="34" charset="0"/>
                <a:cs typeface="Times New Roman" pitchFamily="18" charset="0"/>
              </a:rPr>
              <a:t>基督教神學下</a:t>
            </a:r>
            <a:r>
              <a:rPr lang="en-US" altLang="zh-TW" sz="1200">
                <a:latin typeface="Calibri" pitchFamily="34" charset="0"/>
                <a:cs typeface="Times New Roman" pitchFamily="18" charset="0"/>
              </a:rPr>
              <a:t>】</a:t>
            </a:r>
            <a:r>
              <a:rPr lang="zh-TW" altLang="en-US" sz="1200">
                <a:latin typeface="Calibri" pitchFamily="34" charset="0"/>
                <a:cs typeface="Times New Roman" pitchFamily="18" charset="0"/>
              </a:rPr>
              <a:t>：救恩論、聖靈論、教會論、末世論</a:t>
            </a:r>
            <a:endParaRPr lang="zh-TW" altLang="en-US" sz="1200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5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C:\Documents and Settings\user\Local Settings\Temporary Internet Files\Content.IE5\9UG6N5T0\MP900384909[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23850"/>
            <a:ext cx="59055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文字方塊 5"/>
          <p:cNvSpPr txBox="1">
            <a:spLocks noChangeArrowheads="1"/>
          </p:cNvSpPr>
          <p:nvPr/>
        </p:nvSpPr>
        <p:spPr bwMode="auto">
          <a:xfrm>
            <a:off x="620713" y="2195513"/>
            <a:ext cx="5688012" cy="624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TW" altLang="en-US" sz="1700" b="1">
                <a:latin typeface="Calibri" pitchFamily="34" charset="0"/>
              </a:rPr>
              <a:t>伍、課室規則</a:t>
            </a:r>
            <a:endParaRPr kumimoji="0" lang="en-US" altLang="zh-TW" sz="1700" b="1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1.</a:t>
            </a:r>
            <a:r>
              <a:rPr kumimoji="0" lang="zh-TW" altLang="en-US" sz="1700">
                <a:latin typeface="Calibri" pitchFamily="34" charset="0"/>
              </a:rPr>
              <a:t>學生須按規定時間上課、不得無故缺席或遲到早退。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2.</a:t>
            </a:r>
            <a:r>
              <a:rPr kumimoji="0" lang="zh-TW" altLang="en-US" sz="1700">
                <a:latin typeface="Calibri" pitchFamily="34" charset="0"/>
              </a:rPr>
              <a:t>學生因故不能上課時，應告向教師或推廣中心請假！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3.</a:t>
            </a:r>
            <a:r>
              <a:rPr kumimoji="0" lang="zh-TW" altLang="en-US" sz="1700">
                <a:latin typeface="Calibri" pitchFamily="34" charset="0"/>
              </a:rPr>
              <a:t>上課後十分鐘教師未到，請學生代表與推廣教育中心聯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   絡。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4.</a:t>
            </a:r>
            <a:r>
              <a:rPr kumimoji="0" lang="zh-TW" altLang="en-US" sz="1700">
                <a:latin typeface="Calibri" pitchFamily="34" charset="0"/>
              </a:rPr>
              <a:t>學生上課時必須專心參與課程學習，振作精神聽課，勿 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   有妨礙上課秩序之行為。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5.</a:t>
            </a:r>
            <a:r>
              <a:rPr kumimoji="0" lang="zh-TW" altLang="en-US" sz="1700">
                <a:latin typeface="Calibri" pitchFamily="34" charset="0"/>
              </a:rPr>
              <a:t>上課時間不得打電話，並須把</a:t>
            </a:r>
            <a:r>
              <a:rPr kumimoji="0" lang="zh-TW" altLang="en-US" sz="1700" u="sng">
                <a:latin typeface="Calibri" pitchFamily="34" charset="0"/>
              </a:rPr>
              <a:t>行動電話關閉或開震動</a:t>
            </a:r>
            <a:r>
              <a:rPr kumimoji="0" lang="zh-TW" altLang="en-US" sz="1700">
                <a:latin typeface="Calibri" pitchFamily="34" charset="0"/>
              </a:rPr>
              <a:t>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6.</a:t>
            </a:r>
            <a:r>
              <a:rPr kumimoji="0" lang="zh-TW" altLang="en-US" sz="1700">
                <a:latin typeface="Calibri" pitchFamily="34" charset="0"/>
              </a:rPr>
              <a:t>課室設備、教學器材及各種樂器或電腦等，必須善加愛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   護，並依規定使用。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7.</a:t>
            </a:r>
            <a:r>
              <a:rPr kumimoji="0" lang="zh-TW" altLang="en-US" sz="1700">
                <a:latin typeface="Calibri" pitchFamily="34" charset="0"/>
              </a:rPr>
              <a:t>非經教師或推廣教育中 心准許，上課不得錄音、錄影。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8.</a:t>
            </a:r>
            <a:r>
              <a:rPr kumimoji="0" lang="zh-TW" altLang="en-US" sz="1700">
                <a:latin typeface="Calibri" pitchFamily="34" charset="0"/>
              </a:rPr>
              <a:t>若需改變上課教室或上課時間，應告知推廣教育中心。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</a:t>
            </a:r>
            <a:r>
              <a:rPr kumimoji="0" lang="en-US" altLang="zh-TW" sz="1700">
                <a:latin typeface="Calibri" pitchFamily="34" charset="0"/>
              </a:rPr>
              <a:t>9.</a:t>
            </a:r>
            <a:r>
              <a:rPr kumimoji="0" lang="zh-TW" altLang="en-US" sz="1700">
                <a:latin typeface="Calibri" pitchFamily="34" charset="0"/>
              </a:rPr>
              <a:t>上課若搬動課室設備，使用後應立即恢復原狀。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10.</a:t>
            </a:r>
            <a:r>
              <a:rPr kumimoji="0" lang="zh-TW" altLang="en-US" sz="1700">
                <a:latin typeface="Calibri" pitchFamily="34" charset="0"/>
              </a:rPr>
              <a:t>上課若需借用器材，請課前先洽推廣教育中心，並按規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    定申請使用及歸還。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11.</a:t>
            </a:r>
            <a:r>
              <a:rPr kumimoji="0" lang="zh-TW" altLang="en-US" sz="1700">
                <a:latin typeface="Calibri" pitchFamily="34" charset="0"/>
              </a:rPr>
              <a:t>若遇到天災（地震、 風災、 水災</a:t>
            </a:r>
            <a:r>
              <a:rPr kumimoji="0" lang="en-US" altLang="zh-TW" sz="1700">
                <a:latin typeface="Calibri" pitchFamily="34" charset="0"/>
              </a:rPr>
              <a:t>…</a:t>
            </a:r>
            <a:r>
              <a:rPr kumimoji="0" lang="zh-TW" altLang="en-US" sz="1700">
                <a:latin typeface="Calibri" pitchFamily="34" charset="0"/>
              </a:rPr>
              <a:t>），停課與否，請依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zh-TW" altLang="en-US" sz="1700">
                <a:latin typeface="Calibri" pitchFamily="34" charset="0"/>
              </a:rPr>
              <a:t>      當地政府公告，本中心不再另行通知。至於是否補課，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700"/>
              </a:lnSpc>
            </a:pPr>
            <a:r>
              <a:rPr kumimoji="0" lang="en-US" altLang="zh-TW" sz="1700">
                <a:latin typeface="Calibri" pitchFamily="34" charset="0"/>
              </a:rPr>
              <a:t>      </a:t>
            </a:r>
            <a:r>
              <a:rPr kumimoji="0" lang="zh-TW" altLang="en-US" sz="1700">
                <a:latin typeface="Calibri" pitchFamily="34" charset="0"/>
              </a:rPr>
              <a:t>則由教師決定。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6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字方塊 4"/>
          <p:cNvSpPr txBox="1">
            <a:spLocks noChangeArrowheads="1"/>
          </p:cNvSpPr>
          <p:nvPr/>
        </p:nvSpPr>
        <p:spPr bwMode="auto">
          <a:xfrm>
            <a:off x="476250" y="2051050"/>
            <a:ext cx="5905500" cy="67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100"/>
              </a:lnSpc>
            </a:pPr>
            <a:r>
              <a:rPr kumimoji="0" lang="zh-TW" altLang="en-US" b="1">
                <a:latin typeface="Calibri" pitchFamily="34" charset="0"/>
              </a:rPr>
              <a:t>陸、成績查詢</a:t>
            </a:r>
            <a:r>
              <a:rPr kumimoji="0" lang="en-US" altLang="zh-TW" b="1">
                <a:latin typeface="Calibri" pitchFamily="34" charset="0"/>
              </a:rPr>
              <a:t>&amp;</a:t>
            </a:r>
            <a:r>
              <a:rPr kumimoji="0" lang="zh-TW" altLang="en-US" b="1">
                <a:latin typeface="Calibri" pitchFamily="34" charset="0"/>
              </a:rPr>
              <a:t>畢結業申請</a:t>
            </a:r>
            <a:endParaRPr kumimoji="0" lang="en-US" altLang="zh-TW" b="1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700">
                <a:latin typeface="Calibri" pitchFamily="34" charset="0"/>
              </a:rPr>
              <a:t>一、成績查詢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 舊生學員請至聖光網站 </a:t>
            </a:r>
            <a:r>
              <a:rPr kumimoji="0" lang="en-US" altLang="zh-TW" sz="1600">
                <a:latin typeface="Calibri" pitchFamily="34" charset="0"/>
                <a:hlinkClick r:id="rId2"/>
              </a:rPr>
              <a:t>http://www.holylight.org.tw/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 學生專區→登入校務系統，輸入帳號：您的學號、密碼：系　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統預設的密碼為個人身份證字號 </a:t>
            </a:r>
            <a:r>
              <a:rPr kumimoji="0" lang="en-US" altLang="zh-TW" sz="1600">
                <a:latin typeface="Calibri" pitchFamily="34" charset="0"/>
              </a:rPr>
              <a:t>(</a:t>
            </a:r>
            <a:r>
              <a:rPr kumimoji="0" lang="zh-TW" altLang="en-US" sz="1600">
                <a:latin typeface="Calibri" pitchFamily="34" charset="0"/>
              </a:rPr>
              <a:t>可進入後修改之</a:t>
            </a:r>
            <a:r>
              <a:rPr kumimoji="0" lang="en-US" altLang="zh-TW" sz="1600">
                <a:latin typeface="Calibri" pitchFamily="34" charset="0"/>
              </a:rPr>
              <a:t>)</a:t>
            </a:r>
            <a:r>
              <a:rPr kumimoji="0" lang="zh-TW" altLang="en-US" sz="1600">
                <a:latin typeface="Calibri" pitchFamily="34" charset="0"/>
              </a:rPr>
              <a:t>， 即可進　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入校務系統。按下資料夾前的＋，即進入成績查詢系統→請　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輸入欲查詢的學年度＆學期。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</a:t>
            </a:r>
            <a:r>
              <a:rPr kumimoji="0" lang="en-US" altLang="zh-TW" sz="1600">
                <a:latin typeface="Calibri" pitchFamily="34" charset="0"/>
              </a:rPr>
              <a:t>PS.</a:t>
            </a:r>
            <a:r>
              <a:rPr kumimoji="0" lang="zh-TW" altLang="en-US" sz="1600">
                <a:latin typeface="Calibri" pitchFamily="34" charset="0"/>
              </a:rPr>
              <a:t>每學年度的秋季班為學期１，春季班為學期２，夏季班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　為學期３。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700">
                <a:latin typeface="Calibri" pitchFamily="34" charset="0"/>
              </a:rPr>
              <a:t>二、畢結業申請</a:t>
            </a:r>
            <a:endParaRPr kumimoji="0" lang="en-US" altLang="zh-TW" sz="17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en-US" altLang="zh-TW" sz="1600">
                <a:latin typeface="Calibri" pitchFamily="34" charset="0"/>
              </a:rPr>
              <a:t>     A.</a:t>
            </a:r>
            <a:r>
              <a:rPr kumimoji="0" lang="zh-TW" altLang="en-US" sz="1600">
                <a:latin typeface="Calibri" pitchFamily="34" charset="0"/>
              </a:rPr>
              <a:t>畢結業要求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修足信徒神學證書所要求之學分，學業總成績之平均，須達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</a:t>
            </a:r>
            <a:r>
              <a:rPr kumimoji="0" lang="en-US" altLang="zh-TW" sz="1600">
                <a:latin typeface="Calibri" pitchFamily="34" charset="0"/>
              </a:rPr>
              <a:t>C+</a:t>
            </a:r>
            <a:r>
              <a:rPr kumimoji="0" lang="zh-TW" altLang="en-US" sz="1600">
                <a:latin typeface="Calibri" pitchFamily="34" charset="0"/>
              </a:rPr>
              <a:t>（</a:t>
            </a:r>
            <a:r>
              <a:rPr kumimoji="0" lang="en-US" altLang="zh-TW" sz="1600">
                <a:latin typeface="Calibri" pitchFamily="34" charset="0"/>
              </a:rPr>
              <a:t>70</a:t>
            </a:r>
            <a:r>
              <a:rPr kumimoji="0" lang="zh-TW" altLang="en-US" sz="1600">
                <a:latin typeface="Calibri" pitchFamily="34" charset="0"/>
              </a:rPr>
              <a:t>分</a:t>
            </a:r>
            <a:r>
              <a:rPr kumimoji="0" lang="en-US" altLang="zh-TW" sz="1600">
                <a:latin typeface="Calibri" pitchFamily="34" charset="0"/>
              </a:rPr>
              <a:t>)</a:t>
            </a:r>
            <a:r>
              <a:rPr kumimoji="0" lang="zh-TW" altLang="en-US" sz="1600">
                <a:latin typeface="Calibri" pitchFamily="34" charset="0"/>
              </a:rPr>
              <a:t> 以上。且經推廣教育中心主任審核通過者，准予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畢業。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en-US" altLang="zh-TW" sz="1600">
                <a:latin typeface="Calibri" pitchFamily="34" charset="0"/>
              </a:rPr>
              <a:t>     B.</a:t>
            </a:r>
            <a:r>
              <a:rPr kumimoji="0" lang="zh-TW" altLang="en-US" sz="1600">
                <a:latin typeface="Calibri" pitchFamily="34" charset="0"/>
              </a:rPr>
              <a:t>結業申請及辦理事項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</a:t>
            </a:r>
            <a:r>
              <a:rPr kumimoji="0" lang="en-US" altLang="zh-TW" sz="1600">
                <a:latin typeface="Calibri" pitchFamily="34" charset="0"/>
              </a:rPr>
              <a:t>1.</a:t>
            </a:r>
            <a:r>
              <a:rPr kumimoji="0" lang="zh-TW" altLang="en-US" sz="1600">
                <a:latin typeface="Calibri" pitchFamily="34" charset="0"/>
              </a:rPr>
              <a:t>學生於修滿學分，成績達到標準，即可向推廣教育中心提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　　 出申請。 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</a:t>
            </a:r>
            <a:r>
              <a:rPr kumimoji="0" lang="en-US" altLang="zh-TW" sz="1600">
                <a:latin typeface="Calibri" pitchFamily="34" charset="0"/>
              </a:rPr>
              <a:t>2.</a:t>
            </a:r>
            <a:r>
              <a:rPr kumimoji="0" lang="zh-TW" altLang="en-US" sz="1600">
                <a:latin typeface="Calibri" pitchFamily="34" charset="0"/>
              </a:rPr>
              <a:t>請於每年</a:t>
            </a:r>
            <a:r>
              <a:rPr kumimoji="0" lang="en-US" altLang="zh-TW" sz="1600">
                <a:latin typeface="Calibri" pitchFamily="34" charset="0"/>
              </a:rPr>
              <a:t>3</a:t>
            </a:r>
            <a:r>
              <a:rPr kumimoji="0" lang="zh-TW" altLang="en-US" sz="1600">
                <a:latin typeface="Calibri" pitchFamily="34" charset="0"/>
              </a:rPr>
              <a:t>月</a:t>
            </a:r>
            <a:r>
              <a:rPr kumimoji="0" lang="en-US" altLang="zh-TW" sz="1600">
                <a:latin typeface="Calibri" pitchFamily="34" charset="0"/>
              </a:rPr>
              <a:t>31</a:t>
            </a:r>
            <a:r>
              <a:rPr kumimoji="0" lang="zh-TW" altLang="en-US" sz="1600">
                <a:latin typeface="Calibri" pitchFamily="34" charset="0"/>
              </a:rPr>
              <a:t>日前提出，填寫“畢結業申請書”，繳交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   光面二吋照片</a:t>
            </a:r>
            <a:r>
              <a:rPr kumimoji="0" lang="en-US" altLang="zh-TW" sz="1600">
                <a:latin typeface="Calibri" pitchFamily="34" charset="0"/>
              </a:rPr>
              <a:t>2</a:t>
            </a:r>
            <a:r>
              <a:rPr kumimoji="0" lang="zh-TW" altLang="en-US" sz="1600">
                <a:latin typeface="Calibri" pitchFamily="34" charset="0"/>
              </a:rPr>
              <a:t>張。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</a:t>
            </a:r>
            <a:r>
              <a:rPr kumimoji="0" lang="en-US" altLang="zh-TW" sz="1600">
                <a:latin typeface="Calibri" pitchFamily="34" charset="0"/>
              </a:rPr>
              <a:t>3.</a:t>
            </a:r>
            <a:r>
              <a:rPr kumimoji="0" lang="zh-TW" altLang="en-US" sz="1600">
                <a:latin typeface="Calibri" pitchFamily="34" charset="0"/>
              </a:rPr>
              <a:t>按學院規定參加畢業生餐會及畢業典禮。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r>
              <a:rPr kumimoji="0" lang="zh-TW" altLang="en-US" sz="1600">
                <a:latin typeface="Calibri" pitchFamily="34" charset="0"/>
              </a:rPr>
              <a:t>       </a:t>
            </a: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000"/>
              </a:lnSpc>
            </a:pPr>
            <a:endParaRPr kumimoji="0" lang="en-US" altLang="zh-TW" sz="16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endParaRPr kumimoji="0" lang="zh-TW" altLang="en-US" sz="1600">
              <a:latin typeface="Calibri" pitchFamily="34" charset="0"/>
            </a:endParaRPr>
          </a:p>
        </p:txBody>
      </p:sp>
      <p:pic>
        <p:nvPicPr>
          <p:cNvPr id="10243" name="Picture 3" descr="C:\Documents and Settings\user\Local Settings\Temporary Internet Files\Content.IE5\4HEZ0TAZ\MP90038488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323850"/>
            <a:ext cx="59055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10245" name="矩形 5"/>
          <p:cNvSpPr>
            <a:spLocks noChangeArrowheads="1"/>
          </p:cNvSpPr>
          <p:nvPr/>
        </p:nvSpPr>
        <p:spPr bwMode="auto">
          <a:xfrm>
            <a:off x="476250" y="6948488"/>
            <a:ext cx="5905500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endParaRPr kumimoji="0" lang="zh-TW" altLang="zh-TW" sz="1700">
              <a:latin typeface="Calibri" pitchFamily="34" charset="0"/>
            </a:endParaRPr>
          </a:p>
          <a:p>
            <a:pPr>
              <a:lnSpc>
                <a:spcPts val="2200"/>
              </a:lnSpc>
            </a:pPr>
            <a:r>
              <a:rPr kumimoji="0" lang="zh-TW" altLang="en-US" sz="1600">
                <a:latin typeface="Calibri" pitchFamily="34" charset="0"/>
              </a:rPr>
              <a:t>      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904875" y="7558088"/>
          <a:ext cx="5184775" cy="862012"/>
        </p:xfrm>
        <a:graphic>
          <a:graphicData uri="http://schemas.openxmlformats.org/drawingml/2006/table">
            <a:tbl>
              <a:tblPr/>
              <a:tblGrid>
                <a:gridCol w="334963"/>
                <a:gridCol w="485775"/>
                <a:gridCol w="484187"/>
                <a:gridCol w="484188"/>
                <a:gridCol w="485775"/>
                <a:gridCol w="485775"/>
                <a:gridCol w="484187"/>
                <a:gridCol w="484188"/>
                <a:gridCol w="485775"/>
                <a:gridCol w="484187"/>
                <a:gridCol w="485775"/>
              </a:tblGrid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等級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A</a:t>
                      </a: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＋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B</a:t>
                      </a: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＋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C</a:t>
                      </a: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D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F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分數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100-93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92-89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88-85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84-80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79-76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75-70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69-65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64-60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點數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4.0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3.7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3.5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3.3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3.0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2.7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2.3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細圓體" pitchFamily="49" charset="-120"/>
                          <a:ea typeface="新細明體" pitchFamily="18" charset="-120"/>
                          <a:cs typeface="Times New Roman" pitchFamily="18" charset="0"/>
                        </a:rPr>
                        <a:t>2.0</a:t>
                      </a:r>
                      <a:endParaRPr kumimoji="0" lang="zh-TW" alt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細明體" pitchFamily="49" charset="-120"/>
                        <a:ea typeface="新細明體" pitchFamily="18" charset="-120"/>
                        <a:cs typeface="Times New Roman" pitchFamily="18" charset="0"/>
                      </a:endParaRP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細明體" pitchFamily="49" charset="-120"/>
                          <a:ea typeface="華康細圓體" pitchFamily="49" charset="-120"/>
                          <a:cs typeface="Times New Roman" pitchFamily="18" charset="0"/>
                        </a:rPr>
                        <a:t>－</a:t>
                      </a:r>
                    </a:p>
                  </a:txBody>
                  <a:tcPr marL="14539" marR="1453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96" name="Rectangle 1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TW" sz="1200">
                <a:latin typeface="細明體" pitchFamily="49" charset="-120"/>
                <a:ea typeface="華康細圓體" pitchFamily="49" charset="-120"/>
                <a:cs typeface="Times New Roman" pitchFamily="18" charset="0"/>
              </a:rPr>
              <a:t>    </a:t>
            </a:r>
            <a:r>
              <a:rPr lang="zh-TW" altLang="en-US" sz="1200">
                <a:latin typeface="細明體" pitchFamily="49" charset="-120"/>
                <a:ea typeface="華康細圓體" pitchFamily="49" charset="-120"/>
                <a:cs typeface="Times New Roman" pitchFamily="18" charset="0"/>
              </a:rPr>
              <a:t>成績等級計算表：</a:t>
            </a:r>
            <a:endParaRPr lang="zh-TW" altLang="en-US" sz="800">
              <a:ea typeface="華康細圓體" pitchFamily="49" charset="-120"/>
              <a:cs typeface="Times New Roman" pitchFamily="18" charset="0"/>
            </a:endParaRPr>
          </a:p>
          <a:p>
            <a:pPr eaLnBrk="0" hangingPunct="0"/>
            <a:endParaRPr lang="zh-TW" altLang="en-US">
              <a:ea typeface="華康細圓體" pitchFamily="49" charset="-120"/>
              <a:cs typeface="Times New Roman" pitchFamily="18" charset="0"/>
            </a:endParaRPr>
          </a:p>
        </p:txBody>
      </p:sp>
      <p:sp>
        <p:nvSpPr>
          <p:cNvPr id="10297" name="矩形 7"/>
          <p:cNvSpPr>
            <a:spLocks noChangeArrowheads="1"/>
          </p:cNvSpPr>
          <p:nvPr/>
        </p:nvSpPr>
        <p:spPr bwMode="auto">
          <a:xfrm>
            <a:off x="836613" y="7235825"/>
            <a:ext cx="14160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zh-TW" altLang="zh-TW" sz="1200">
                <a:latin typeface="Calibri" pitchFamily="34" charset="0"/>
              </a:rPr>
              <a:t>成績等級計算表：</a:t>
            </a:r>
            <a:endParaRPr kumimoji="0" lang="zh-TW" altLang="en-US" sz="120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1298</Words>
  <Application>Microsoft Office PowerPoint</Application>
  <PresentationFormat>如螢幕大小 (4:3)</PresentationFormat>
  <Paragraphs>325</Paragraphs>
  <Slides>15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Arial</vt:lpstr>
      <vt:lpstr>新細明體</vt:lpstr>
      <vt:lpstr>Calibri</vt:lpstr>
      <vt:lpstr>Wingdings</vt:lpstr>
      <vt:lpstr>Times New Roman</vt:lpstr>
      <vt:lpstr>細明體</vt:lpstr>
      <vt:lpstr>華康細圓體</vt:lpstr>
      <vt:lpstr>Office 佈景主題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</dc:creator>
  <cp:lastModifiedBy>cce</cp:lastModifiedBy>
  <cp:revision>203</cp:revision>
  <dcterms:created xsi:type="dcterms:W3CDTF">2010-04-09T10:10:30Z</dcterms:created>
  <dcterms:modified xsi:type="dcterms:W3CDTF">2014-05-08T07:49:33Z</dcterms:modified>
</cp:coreProperties>
</file>